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C75199-C179-473B-8D5E-D0665C97C101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11BA41-2818-48DA-AE7A-EF6501273C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05570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8C7F38-945E-4898-BCAB-3568EC23BC7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93266B-B2D0-4F6D-BA3D-E382976C03B2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97E104-D517-4F27-A08B-ADB4F9A9560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16E6C-AB9B-49D2-9F52-8F62F583B3B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B125-A163-4617-A819-9BBFB153CCAB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8BBD-6DD8-459C-8BE5-C7AAAD4EB5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42CF-E3F5-4D7E-ACEF-62FA0880AEBA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60D3-F634-416C-A518-68B938B14F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089A-DBC5-4A30-89BB-78D22B73B6AB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5420-D3D4-4B63-9620-A8510B35FA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CA75-18EE-40C2-A95E-B4295F0C728F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BC1-5436-4B1A-8408-EA9B46DA0B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AD69-7802-4131-AD2D-146EA6C9A99A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1098-4526-4EF1-A0E4-DB6BEFE8E9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71AB-F557-4237-892A-7D02D208C21D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7EF8-6068-484B-B097-3A22F2EC4F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C832-6C16-47D6-8AD8-EB47D11FF392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6992-597B-456E-8566-F33007F2EB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84CC-2D74-47C8-BE6C-BA0AF85E9324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20C5-820B-4EA0-98D7-8C6F12FBBF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768E-DBD8-4C77-86E1-1E65AA9BE3BB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E07B-8838-4EC9-A048-187257AE26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ED4E-C25B-4D16-A62C-9B6ACE6C0DF8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1A44-1376-45D9-9A2F-86D6EF085B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129B-014A-40E5-837D-A01C24D07EF5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EBBA-1668-4143-85B6-217FE73933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42FA36-48F9-4D1C-8AA3-79578AB39836}" type="datetimeFigureOut">
              <a:rPr lang="uk-UA"/>
              <a:pPr>
                <a:defRPr/>
              </a:pPr>
              <a:t>18.04.2011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A2D38A-C97A-48AD-AEE9-40F84F6C68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38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643438"/>
            <a:ext cx="2928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530600" y="3357563"/>
            <a:ext cx="5505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Сокол Валентина Миколаївна,</a:t>
            </a:r>
            <a:endParaRPr lang="uk-UA"/>
          </a:p>
          <a:p>
            <a:pPr algn="ctr"/>
            <a:r>
              <a:rPr lang="uk-UA" b="1"/>
              <a:t>вчитель біології НВК «Дивосвіт»,</a:t>
            </a:r>
            <a:endParaRPr lang="uk-UA"/>
          </a:p>
          <a:p>
            <a:pPr algn="ctr"/>
            <a:r>
              <a:rPr lang="uk-UA" b="1"/>
              <a:t>голова МО Всеукраїнської екологічної ліги</a:t>
            </a:r>
            <a:endParaRPr lang="uk-UA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6983412" cy="2628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latin typeface="Impact"/>
              </a:rPr>
              <a:t>Сучасний стан джерел</a:t>
            </a:r>
          </a:p>
          <a:p>
            <a:pPr algn="ctr"/>
            <a:r>
              <a:rPr lang="ru-RU" sz="3600" kern="1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latin typeface="Impact"/>
              </a:rPr>
              <a:t>водопостачання та якості</a:t>
            </a:r>
          </a:p>
          <a:p>
            <a:pPr algn="ctr"/>
            <a:r>
              <a:rPr lang="ru-RU" sz="3600" kern="1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latin typeface="Impact"/>
              </a:rPr>
              <a:t>питної води в м. Жовті Води</a:t>
            </a:r>
            <a:endParaRPr lang="en-US" sz="3600" kern="10">
              <a:ln w="22225">
                <a:solidFill>
                  <a:srgbClr val="0000FF"/>
                </a:solidFill>
                <a:round/>
                <a:headEnd/>
                <a:tailEnd/>
              </a:ln>
              <a:latin typeface="Impac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Контроль за якістю питної води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7467600" cy="452596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b="1" smtClean="0"/>
              <a:t>	Результати відомчих хіміко-бактеріологічних лабораторій не завжди достовірні. Фахівці КП «Жовтоводський водоканал» та міської СЕС одностайно запевняють мешканців міста, що питна вода повністю відповідає ГОСТу.</a:t>
            </a:r>
            <a:endParaRPr lang="uk-UA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Незалежна експертиза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671888" y="1700213"/>
            <a:ext cx="5221287" cy="41767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uk-UA" b="1" smtClean="0"/>
              <a:t>Науково-дослідна лабораторія гідроекології Дніпропетровського державного аграрного університету виявила значні відхилення показників якості питної води</a:t>
            </a:r>
            <a:endParaRPr lang="uk-UA" smtClean="0"/>
          </a:p>
          <a:p>
            <a:endParaRPr lang="uk-UA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36734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Результати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smtClean="0"/>
              <a:t>завислі речовини – 3,39 мг/дм</a:t>
            </a:r>
            <a:r>
              <a:rPr lang="ru-RU" sz="2800" b="1" baseline="30000" smtClean="0"/>
              <a:t>3</a:t>
            </a:r>
            <a:r>
              <a:rPr lang="ru-RU" sz="2800" b="1" smtClean="0"/>
              <a:t> </a:t>
            </a:r>
            <a:r>
              <a:rPr lang="uk-UA" sz="2800" b="1" smtClean="0"/>
              <a:t> (на нормативами повинні бути            відсутні)</a:t>
            </a:r>
            <a:endParaRPr lang="uk-UA" sz="2800" smtClean="0"/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smtClean="0"/>
              <a:t>амоній сольовий 1,83 мг/дм</a:t>
            </a:r>
            <a:r>
              <a:rPr lang="ru-RU" sz="2800" b="1" baseline="30000" smtClean="0"/>
              <a:t>3</a:t>
            </a:r>
            <a:r>
              <a:rPr lang="ru-RU" sz="2800" b="1" smtClean="0"/>
              <a:t> </a:t>
            </a:r>
            <a:r>
              <a:rPr lang="uk-UA" sz="2800" b="1" smtClean="0"/>
              <a:t> (за нормативами повинні бути відсутні)</a:t>
            </a:r>
            <a:endParaRPr lang="uk-UA" sz="2800" smtClean="0"/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smtClean="0"/>
              <a:t>нітрити 0,022 мг/дм</a:t>
            </a:r>
            <a:r>
              <a:rPr lang="ru-RU" sz="2800" b="1" baseline="30000" smtClean="0"/>
              <a:t>3</a:t>
            </a:r>
            <a:r>
              <a:rPr lang="ru-RU" sz="2800" b="1" smtClean="0"/>
              <a:t> </a:t>
            </a:r>
            <a:r>
              <a:rPr lang="uk-UA" sz="2800" b="1" smtClean="0"/>
              <a:t> (за нормами – відсутні)</a:t>
            </a:r>
            <a:endParaRPr lang="uk-UA" sz="2800" smtClean="0"/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smtClean="0"/>
              <a:t>фосфати – 0,11мг/дм</a:t>
            </a:r>
            <a:r>
              <a:rPr lang="ru-RU" sz="2800" b="1" baseline="30000" smtClean="0"/>
              <a:t>3</a:t>
            </a:r>
            <a:r>
              <a:rPr lang="ru-RU" sz="2800" b="1" smtClean="0"/>
              <a:t> </a:t>
            </a:r>
            <a:r>
              <a:rPr lang="uk-UA" sz="2800" b="1" smtClean="0"/>
              <a:t> (за нормами – відсутні)</a:t>
            </a:r>
            <a:endParaRPr lang="uk-UA" sz="2800" smtClean="0"/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b="1" smtClean="0"/>
              <a:t>залізо загальне – 0,40 мг /дм</a:t>
            </a:r>
            <a:r>
              <a:rPr lang="ru-RU" sz="2800" b="1" baseline="30000" smtClean="0"/>
              <a:t>3</a:t>
            </a:r>
            <a:r>
              <a:rPr lang="ru-RU" sz="2800" b="1" smtClean="0"/>
              <a:t> </a:t>
            </a:r>
            <a:r>
              <a:rPr lang="uk-UA" sz="2800" b="1" smtClean="0"/>
              <a:t> (за нормами – 0,30 мг/дм</a:t>
            </a:r>
            <a:r>
              <a:rPr lang="ru-RU" sz="2800" b="1" baseline="30000" smtClean="0"/>
              <a:t>3</a:t>
            </a:r>
            <a:r>
              <a:rPr lang="uk-UA" sz="2800" b="1" smtClean="0"/>
              <a:t>)</a:t>
            </a:r>
            <a:endParaRPr lang="uk-UA" sz="2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-99392"/>
            <a:ext cx="882047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100" b="1" dirty="0" smtClean="0"/>
              <a:t> </a:t>
            </a:r>
            <a:r>
              <a:rPr lang="uk-UA" sz="5400" b="1" dirty="0" smtClean="0">
                <a:solidFill>
                  <a:srgbClr val="FF0000"/>
                </a:solidFill>
              </a:rPr>
              <a:t>Всі ці сполуки негативно впливають на організм людини.</a:t>
            </a:r>
            <a:r>
              <a:rPr lang="uk-UA" sz="4100" b="1" dirty="0" smtClean="0"/>
              <a:t> </a:t>
            </a:r>
            <a:endParaRPr lang="uk-UA" sz="4100" dirty="0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5655543" cy="4522241"/>
          </a:xfrm>
        </p:spPr>
        <p:txBody>
          <a:bodyPr/>
          <a:lstStyle/>
          <a:p>
            <a:pPr marL="36512" indent="0" algn="just">
              <a:buNone/>
            </a:pPr>
            <a:r>
              <a:rPr lang="uk-UA" sz="2800" b="1" dirty="0" smtClean="0"/>
              <a:t>перевантаження організму залізом, яке відкладається в таких органах, як печінка, підшлункова залоза, серцевий м’яз, спричиняє порушення формування хрящової та кісткової тканини, ризик виникнення цирозу печінки, інфаркту міокарда, цукрового діабету другого типу.</a:t>
            </a:r>
            <a:endParaRPr lang="uk-UA" sz="2800" dirty="0" smtClean="0"/>
          </a:p>
          <a:p>
            <a:endParaRPr lang="uk-UA" dirty="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5" y="2276872"/>
            <a:ext cx="283032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48816" y="116632"/>
            <a:ext cx="7467600" cy="114300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Лужність та жорсткість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7467600" cy="1999679"/>
          </a:xfrm>
        </p:spPr>
        <p:txBody>
          <a:bodyPr/>
          <a:lstStyle/>
          <a:p>
            <a:pPr marL="36512" indent="0" algn="just">
              <a:buNone/>
            </a:pPr>
            <a:r>
              <a:rPr lang="uk-UA" b="1" dirty="0" smtClean="0"/>
              <a:t>Підвищена жорсткість та лужність води серйозно збільшує ризик інфарктів та жовчнокам’яної хвороби.</a:t>
            </a:r>
            <a:endParaRPr lang="uk-UA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3284984"/>
            <a:ext cx="4536504" cy="32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755650" y="188640"/>
            <a:ext cx="7467600" cy="114300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Нітрити та нітрати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171528" y="1484784"/>
            <a:ext cx="4432920" cy="4565103"/>
          </a:xfrm>
        </p:spPr>
        <p:txBody>
          <a:bodyPr/>
          <a:lstStyle/>
          <a:p>
            <a:pPr marL="36512" indent="0" algn="just">
              <a:buNone/>
            </a:pPr>
            <a:r>
              <a:rPr lang="uk-UA" sz="2800" b="1" dirty="0" smtClean="0"/>
              <a:t>Присутність у воді нітритів свідчить про фекальне забруднення води, потенційну токсичність її та </a:t>
            </a:r>
            <a:r>
              <a:rPr lang="uk-UA" sz="2800" b="1" dirty="0" err="1" smtClean="0"/>
              <a:t>канцерогенність</a:t>
            </a:r>
            <a:r>
              <a:rPr lang="uk-UA" sz="2800" b="1" dirty="0" smtClean="0"/>
              <a:t>, оскільки нітрити легко трансформуються в </a:t>
            </a:r>
            <a:r>
              <a:rPr lang="uk-UA" sz="2800" b="1" dirty="0" err="1" smtClean="0"/>
              <a:t>нітрозоаміни–</a:t>
            </a:r>
            <a:r>
              <a:rPr lang="uk-UA" sz="2800" b="1" dirty="0" smtClean="0"/>
              <a:t> </a:t>
            </a:r>
            <a:r>
              <a:rPr lang="uk-UA" sz="2800" b="1" dirty="0" smtClean="0"/>
              <a:t>канцерогенні сполуки.</a:t>
            </a:r>
            <a:endParaRPr lang="uk-UA" sz="2800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276872"/>
            <a:ext cx="397037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60784" y="44624"/>
            <a:ext cx="7467600" cy="114300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Амоній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525963"/>
          </a:xfrm>
        </p:spPr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uk-UA" b="1" dirty="0" smtClean="0"/>
              <a:t>Амоній </a:t>
            </a:r>
            <a:r>
              <a:rPr lang="uk-UA" b="1" dirty="0"/>
              <a:t>сольовий зустрічається в поверхневих водах переважно у невеликій кількості, його вміст у водоймах знижується при одночасному утворенні нітратів. Підвищений вміст амонію часто спостерігається в місцях скиду стічних вод і свідчить про анаеробні умови формування хімічного складу води і про її незадовільну якість.</a:t>
            </a:r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467600" cy="114300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Фосфати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768" y="1196752"/>
            <a:ext cx="7467600" cy="4525963"/>
          </a:xfrm>
        </p:spPr>
        <p:txBody>
          <a:bodyPr>
            <a:normAutofit fontScale="92500"/>
          </a:bodyPr>
          <a:lstStyle/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uk-UA" b="1" dirty="0" smtClean="0"/>
              <a:t>Фосфати </a:t>
            </a:r>
            <a:r>
              <a:rPr lang="uk-UA" b="1" dirty="0"/>
              <a:t>потрапляють у поверхневі води з комунальними стічними водами, що містять фосфати як компоненти миючих засобів, </a:t>
            </a:r>
            <a:r>
              <a:rPr lang="uk-UA" b="1" dirty="0" err="1" smtClean="0"/>
              <a:t>фотореагенти</a:t>
            </a:r>
            <a:r>
              <a:rPr lang="uk-UA" b="1" dirty="0" smtClean="0"/>
              <a:t> </a:t>
            </a:r>
            <a:r>
              <a:rPr lang="uk-UA" b="1" dirty="0"/>
              <a:t>та пом</a:t>
            </a:r>
            <a:r>
              <a:rPr lang="ru-RU" b="1" dirty="0"/>
              <a:t>’</a:t>
            </a:r>
            <a:r>
              <a:rPr lang="uk-UA" b="1" dirty="0" err="1"/>
              <a:t>якшувачі</a:t>
            </a:r>
            <a:r>
              <a:rPr lang="uk-UA" b="1" dirty="0"/>
              <a:t> води. Важливим фактором є змив фосфатних добрив із сільськогосподарських угідь. Фосфати негативно впливають на імунітет, спричинюють токсичні реакції організму, зумовлюють ріст </a:t>
            </a:r>
            <a:r>
              <a:rPr lang="uk-UA" b="1" dirty="0" err="1"/>
              <a:t>онкопухлин</a:t>
            </a:r>
            <a:r>
              <a:rPr lang="uk-UA" b="1" dirty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Стандарти якості води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179511" y="1412776"/>
            <a:ext cx="5166917" cy="5256584"/>
          </a:xfrm>
        </p:spPr>
        <p:txBody>
          <a:bodyPr/>
          <a:lstStyle/>
          <a:p>
            <a:pPr marL="36512" indent="0">
              <a:buNone/>
            </a:pPr>
            <a:r>
              <a:rPr lang="uk-UA" b="1" i="1" dirty="0" smtClean="0"/>
              <a:t>Найбільшою проблемою є те, що нинішні норми не дозволяють контролювати якість води на міжнародному рівні. Нині в Україні діють ще радянські стандарти якості води, а сучасні українські стандарти, на жаль, ще в стадії розробки.</a:t>
            </a:r>
            <a:endParaRPr lang="uk-UA" dirty="0" smtClean="0"/>
          </a:p>
          <a:p>
            <a:endParaRPr lang="uk-UA" dirty="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536325"/>
            <a:ext cx="3672408" cy="254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60784" y="188640"/>
            <a:ext cx="7467600" cy="1143000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Порушення законодавства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0"/>
              </a:spcAft>
              <a:buNone/>
              <a:defRPr/>
            </a:pPr>
            <a:r>
              <a:rPr lang="uk-UA" b="1" i="1" dirty="0"/>
              <a:t>Органи державної виконавчої влади та місцевого самоврядування, керівники підприємств і господарств не приділяють належної уваги забезпеченню населення доброякісною питною водою, що є порушенням статті 18 Закону України  « Про забезпечення санітарного та епідемічного благополуччя населення».</a:t>
            </a:r>
            <a:endParaRPr lang="uk-UA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 Вода</a:t>
            </a:r>
            <a:r>
              <a:rPr lang="uk-UA" b="1" smtClean="0">
                <a:solidFill>
                  <a:srgbClr val="FF0000"/>
                </a:solidFill>
              </a:rPr>
              <a:t> </a:t>
            </a:r>
            <a:endParaRPr lang="uk-UA" smtClean="0">
              <a:solidFill>
                <a:srgbClr val="FF0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292725" cy="452596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sz="2800" b="1" smtClean="0"/>
              <a:t>	Один з найважливіших елементів довкілля. Основними проблемами екології, які пов’язані з гідросферою планети, є умови забезпечення населення водою, її якістю та можливості її підвищення. </a:t>
            </a:r>
            <a:endParaRPr lang="uk-UA" sz="28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068638"/>
            <a:ext cx="34004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7344816" cy="2980928"/>
          </a:xfrm>
        </p:spPr>
        <p:txBody>
          <a:bodyPr/>
          <a:lstStyle/>
          <a:p>
            <a:pPr marL="36512" indent="0" algn="just">
              <a:buNone/>
            </a:pPr>
            <a:r>
              <a:rPr lang="uk-UA" b="1" dirty="0" smtClean="0"/>
              <a:t>Забезпечення населення якісною питною водою – це комплексна проблема і повинна охоплювати заходи правового, економічного, організаційного та науково-технічного характеру. </a:t>
            </a:r>
            <a:endParaRPr lang="uk-UA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267482"/>
            <a:ext cx="4032448" cy="342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92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До термінованих заходів повинні бути віднесені: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67544" y="5589240"/>
            <a:ext cx="8064896" cy="921841"/>
          </a:xfrm>
        </p:spPr>
        <p:txBody>
          <a:bodyPr/>
          <a:lstStyle/>
          <a:p>
            <a:pPr marL="36512" indent="0" algn="ctr">
              <a:buNone/>
            </a:pPr>
            <a:r>
              <a:rPr lang="uk-UA" b="1" i="1" dirty="0" smtClean="0"/>
              <a:t>Розробка Закону України « Про питну воду»;</a:t>
            </a:r>
            <a:endParaRPr lang="uk-UA" dirty="0" smtClean="0"/>
          </a:p>
          <a:p>
            <a:endParaRPr lang="uk-UA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132" y="1556791"/>
            <a:ext cx="5930164" cy="398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80920" cy="2160240"/>
          </a:xfrm>
        </p:spPr>
        <p:txBody>
          <a:bodyPr/>
          <a:lstStyle/>
          <a:p>
            <a:pPr marL="36512" indent="0" algn="just">
              <a:buNone/>
            </a:pPr>
            <a:r>
              <a:rPr lang="uk-UA" b="1" i="1" dirty="0" smtClean="0"/>
              <a:t>Попередження забруднення джерел питного водопостачання, забезпечення їх надійності та відповідності санітарно-епідеміологічним вимогам;</a:t>
            </a:r>
            <a:endParaRPr lang="uk-UA" dirty="0" smtClean="0"/>
          </a:p>
          <a:p>
            <a:endParaRPr lang="uk-UA" dirty="0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420888"/>
            <a:ext cx="568321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51520" y="3429000"/>
            <a:ext cx="8064896" cy="2736304"/>
          </a:xfrm>
        </p:spPr>
        <p:txBody>
          <a:bodyPr/>
          <a:lstStyle/>
          <a:p>
            <a:pPr marL="36512" indent="0" algn="just">
              <a:buNone/>
            </a:pPr>
            <a:r>
              <a:rPr lang="uk-UA" sz="2400" b="1" i="1" dirty="0" smtClean="0"/>
              <a:t>Підвищення ефективності та надійності функціонування систем водопостачання і водовідведення за рахунок реалізації водоохоронних, технічних, санітарних заходів, удосконалення технологій підготовки води на водоочисних станціях, контролю якості води та водовідведення.</a:t>
            </a:r>
            <a:endParaRPr lang="uk-UA" sz="2400" dirty="0" smtClean="0"/>
          </a:p>
          <a:p>
            <a:endParaRPr lang="uk-UA" dirty="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16632"/>
            <a:ext cx="391025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7467600" cy="3989040"/>
          </a:xfrm>
        </p:spPr>
        <p:txBody>
          <a:bodyPr/>
          <a:lstStyle/>
          <a:p>
            <a:pPr marL="36512" indent="0" algn="just">
              <a:buNone/>
            </a:pPr>
            <a:r>
              <a:rPr lang="uk-UA" sz="2800" b="1" i="1" dirty="0" smtClean="0"/>
              <a:t>Розвиток нормативно-правової бази з питань питного водопостачання та водовідведення, господарського механізму водокористування, що стимулює економію питної води, у тому числі за рахунок державної підтримки розвитку та сталого функціонування водопровідно-каналізаційної мережі.</a:t>
            </a:r>
            <a:endParaRPr lang="uk-UA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560784" y="4696544"/>
            <a:ext cx="7467600" cy="1036712"/>
          </a:xfrm>
        </p:spPr>
        <p:txBody>
          <a:bodyPr/>
          <a:lstStyle/>
          <a:p>
            <a:pPr marL="36512" indent="0" algn="ctr">
              <a:buNone/>
            </a:pPr>
            <a:r>
              <a:rPr lang="uk-UA" b="1" i="1" dirty="0" smtClean="0"/>
              <a:t>Розвиток альтернативних способів водопостачання.</a:t>
            </a:r>
            <a:endParaRPr lang="uk-UA" dirty="0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81608"/>
            <a:ext cx="538139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7467600" cy="2404864"/>
          </a:xfrm>
        </p:spPr>
        <p:txBody>
          <a:bodyPr/>
          <a:lstStyle/>
          <a:p>
            <a:pPr marL="36512" indent="0" algn="just">
              <a:buNone/>
            </a:pPr>
            <a:r>
              <a:rPr lang="uk-UA" b="1" dirty="0" smtClean="0"/>
              <a:t>Реалізація цих завдань та заходів дасть змогу значно поліпшити як стан водопровідно-каналізаційного господарства, так і якість життя людини.</a:t>
            </a:r>
            <a:endParaRPr lang="uk-UA" dirty="0" smtClean="0"/>
          </a:p>
          <a:p>
            <a:endParaRPr lang="uk-UA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708920"/>
            <a:ext cx="60846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-36513" y="-26988"/>
            <a:ext cx="9036051" cy="2808288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sz="4600" b="1" smtClean="0">
                <a:latin typeface="Arial Narrow" pitchFamily="34" charset="0"/>
              </a:rPr>
              <a:t>	25% населення ризикує дістати хвороби, пов’язані зі споживанням неякісної питної води. </a:t>
            </a:r>
          </a:p>
          <a:p>
            <a:pPr algn="r">
              <a:buFont typeface="Wingdings 2" pitchFamily="18" charset="2"/>
              <a:buNone/>
            </a:pPr>
            <a:r>
              <a:rPr lang="uk-UA" sz="2800" b="1" i="1" smtClean="0">
                <a:latin typeface="Arial Black" pitchFamily="34" charset="0"/>
              </a:rPr>
              <a:t>ВООЗ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92375"/>
            <a:ext cx="5329238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Якість питної води в </a:t>
            </a:r>
            <a:br>
              <a:rPr lang="uk-UA" sz="5400" b="1" smtClean="0">
                <a:solidFill>
                  <a:srgbClr val="FF0000"/>
                </a:solidFill>
              </a:rPr>
            </a:br>
            <a:r>
              <a:rPr lang="uk-UA" sz="5400" b="1" smtClean="0">
                <a:solidFill>
                  <a:srgbClr val="FF0000"/>
                </a:solidFill>
              </a:rPr>
              <a:t>м. Жовті Води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708400" y="2060575"/>
            <a:ext cx="4679950" cy="36004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sz="2800" b="1" smtClean="0"/>
              <a:t>	Одна з пріоритетних проблем, розв’язання якої вкрай необхідне для збереження здоров’я, поліпшення умов діяльності та підвищення рівня життя</a:t>
            </a:r>
            <a:r>
              <a:rPr lang="uk-UA" b="1" smtClean="0"/>
              <a:t>.</a:t>
            </a:r>
            <a:endParaRPr lang="uk-UA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68525"/>
            <a:ext cx="3743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100" b="1" smtClean="0">
                <a:solidFill>
                  <a:srgbClr val="FF0000"/>
                </a:solidFill>
              </a:rPr>
              <a:t> </a:t>
            </a:r>
            <a:r>
              <a:rPr lang="uk-UA" sz="5400" b="1" smtClean="0">
                <a:solidFill>
                  <a:srgbClr val="FF0000"/>
                </a:solidFill>
              </a:rPr>
              <a:t>Причини незадовільної якості питної води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b="1" i="1" smtClean="0"/>
              <a:t>	Масове забруднення поверхневих водойм – основних джерел питного постачання у зв’язку зі скидами в них у великих кількостях неочищених і недостатньо очищених стічних вод, зливових і талих вод. Так за 9 місяців 2009 р. у річку Жовту було скинуто 2296,38 тис. м</a:t>
            </a:r>
            <a:r>
              <a:rPr lang="ru-RU" sz="2300" b="1" i="1" baseline="30000" smtClean="0"/>
              <a:t>3 </a:t>
            </a:r>
            <a:r>
              <a:rPr lang="uk-UA" sz="2300" b="1" i="1" smtClean="0"/>
              <a:t>недостатньо очищених вод.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uk-UA" sz="2300" b="1" i="1" smtClean="0"/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b="1" i="1" smtClean="0"/>
              <a:t>	За даними хіміко-біологічної лабораторії водовідведення КП «ЖВК «ДОР» у зворотних водах спостерігається перевищення концентрації азоту амонійного (2,06 мг/дм </a:t>
            </a:r>
            <a:r>
              <a:rPr lang="uk-UA" sz="2300" b="1" i="1" baseline="30000" smtClean="0"/>
              <a:t>3</a:t>
            </a:r>
            <a:r>
              <a:rPr lang="uk-UA" sz="2300" b="1" i="1" smtClean="0"/>
              <a:t>), нітратів (79,81 мг/дм</a:t>
            </a:r>
            <a:r>
              <a:rPr lang="uk-UA" sz="2300" b="1" i="1" baseline="30000" smtClean="0"/>
              <a:t>3</a:t>
            </a:r>
            <a:r>
              <a:rPr lang="uk-UA" sz="2300" b="1" i="1" smtClean="0"/>
              <a:t>), фосфатів (5,36 мг/дм</a:t>
            </a:r>
            <a:r>
              <a:rPr lang="uk-UA" sz="2300" b="1" i="1" baseline="30000" smtClean="0"/>
              <a:t>3</a:t>
            </a:r>
            <a:r>
              <a:rPr lang="uk-UA" sz="2300" b="1" i="1" smtClean="0"/>
              <a:t> ), АПАР (0,138 мг/дм</a:t>
            </a:r>
            <a:r>
              <a:rPr lang="uk-UA" sz="2300" b="1" i="1" baseline="30000" smtClean="0"/>
              <a:t>3</a:t>
            </a:r>
            <a:r>
              <a:rPr lang="uk-UA" sz="2300" b="1" i="1" smtClean="0"/>
              <a:t> ).</a:t>
            </a:r>
            <a:endParaRPr lang="uk-UA" sz="23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496175" cy="1143000"/>
          </a:xfrm>
        </p:spPr>
        <p:txBody>
          <a:bodyPr/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ГОСТ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b="1" i="1" smtClean="0"/>
              <a:t>	В умовах високого антропогенного і техногенного навантаження на водойми очисні споруди водопровідних станцій не завжди в змозі довести якість питної води до вимог ГОСТу.</a:t>
            </a:r>
          </a:p>
          <a:p>
            <a:pPr algn="just">
              <a:lnSpc>
                <a:spcPct val="80000"/>
              </a:lnSpc>
            </a:pPr>
            <a:endParaRPr lang="uk-UA" sz="2300" b="1" i="1" smtClean="0"/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b="1" i="1" smtClean="0"/>
              <a:t>	Традиційна технологія (коагуляція – відстоювання – фільтрування – знезараження) розрахована на доведення природної води до вимог питної згідно чинного ГОСТу 2874 – 82 « Вода питна» лише за умови загальної низької забрудненості води і, перш за все, токсичними елементами.</a:t>
            </a:r>
            <a:endParaRPr lang="uk-UA" sz="23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uk-UA" sz="23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Водопідготовка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uk-UA" sz="2300" b="1" i="1" dirty="0" smtClean="0"/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b="1" i="1" dirty="0" smtClean="0"/>
              <a:t>	В процесі технологічної підготовки питної води при застосуванні різних реагентів можуть утворюватись продукти деструкції хімічних сполук, найчастіше більш токсичні, ніж первинні забруднювачі.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b="1" i="1" dirty="0" smtClean="0"/>
              <a:t>	Широке застосування хлору призводить до утворення дуже небезпечних хлорорганічних сполук, які мають канцерогенні та мутагенні властивості. Те ж можна сказати і про алюміній – сполуку, що справляє нейрогенну дію на організм. </a:t>
            </a:r>
            <a:endParaRPr lang="uk-UA" sz="2300" dirty="0" smtClean="0"/>
          </a:p>
          <a:p>
            <a:pPr>
              <a:lnSpc>
                <a:spcPct val="80000"/>
              </a:lnSpc>
            </a:pPr>
            <a:endParaRPr lang="uk-UA" sz="2300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975225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b="1" smtClean="0">
                <a:solidFill>
                  <a:srgbClr val="FF0000"/>
                </a:solidFill>
              </a:rPr>
              <a:t>Технічний стан водопровідних мереж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771775" y="1268413"/>
            <a:ext cx="6192838" cy="576103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b="1" i="1" dirty="0" smtClean="0"/>
              <a:t> </a:t>
            </a:r>
            <a:r>
              <a:rPr lang="uk-UA" sz="2300" b="1" i="1" dirty="0" smtClean="0"/>
              <a:t>	</a:t>
            </a:r>
            <a:r>
              <a:rPr lang="uk-UA" sz="2200" b="1" i="1" dirty="0" smtClean="0"/>
              <a:t>На якість питної води централізованого постачання негативно впливає незадовільний технічний стан водопровідних споруд і мереж, зношеність яких становить від 30 до 70 %, несвоєчасне проведення капітальних та поточних планово-профілактичних ремонтів, ліквідації аварій. З погіршенням технічного стану водопровідних систем помітно знижується ефективність їх роботи та зростають нераціональні втрати води, їх витоки. Саме тому вартість 1м</a:t>
            </a:r>
            <a:r>
              <a:rPr lang="ru-RU" sz="2200" b="1" i="1" baseline="30000" dirty="0" smtClean="0"/>
              <a:t>3</a:t>
            </a:r>
            <a:r>
              <a:rPr lang="uk-UA" sz="2200" b="1" i="1" dirty="0" smtClean="0"/>
              <a:t> води в м. Жовті Води – одна з найвищих в Україні – </a:t>
            </a:r>
            <a:r>
              <a:rPr lang="en-US" sz="2200" b="1" i="1" dirty="0" smtClean="0"/>
              <a:t>9</a:t>
            </a:r>
            <a:r>
              <a:rPr lang="ru-RU" sz="2200" b="1" i="1" dirty="0" smtClean="0"/>
              <a:t>,14</a:t>
            </a:r>
            <a:r>
              <a:rPr lang="uk-UA" sz="2200" b="1" i="1" dirty="0" smtClean="0"/>
              <a:t> </a:t>
            </a:r>
            <a:r>
              <a:rPr lang="uk-UA" sz="2200" b="1" i="1" dirty="0" smtClean="0"/>
              <a:t>грн.</a:t>
            </a:r>
            <a:endParaRPr lang="uk-UA" sz="2200" dirty="0" smtClean="0"/>
          </a:p>
          <a:p>
            <a:endParaRPr lang="uk-UA" sz="22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76288" y="44450"/>
            <a:ext cx="7467600" cy="1143000"/>
          </a:xfrm>
        </p:spPr>
        <p:txBody>
          <a:bodyPr/>
          <a:lstStyle/>
          <a:p>
            <a:pPr algn="ctr"/>
            <a:r>
              <a:rPr lang="uk-UA" sz="5400" b="1" smtClean="0">
                <a:solidFill>
                  <a:srgbClr val="FF0000"/>
                </a:solidFill>
              </a:rPr>
              <a:t>Вторинне забруднення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uk-UA" sz="2800" b="1" i="1" smtClean="0"/>
              <a:t>	Незадовільний технічний стан системи водопостачання загалом та водопровідної мережі зокрема є причиною вторинного її забруднення. Питома вага нестандартних проб питної води із джерел централізованого водопостачання за санітарно-хімічними та бактеріологічними показниками становить близько 13 та 4 % відповідно.</a:t>
            </a:r>
            <a:endParaRPr lang="uk-UA" sz="2800" smtClean="0"/>
          </a:p>
          <a:p>
            <a:pPr>
              <a:lnSpc>
                <a:spcPct val="90000"/>
              </a:lnSpc>
            </a:pPr>
            <a:endParaRPr lang="uk-UA" sz="2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363</TotalTime>
  <Words>541</Words>
  <Application>Microsoft Office PowerPoint</Application>
  <PresentationFormat>Экран (4:3)</PresentationFormat>
  <Paragraphs>64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Слайд 1</vt:lpstr>
      <vt:lpstr> Вода </vt:lpstr>
      <vt:lpstr>Слайд 3</vt:lpstr>
      <vt:lpstr>Якість питної води в  м. Жовті Води</vt:lpstr>
      <vt:lpstr> Причини незадовільної якості питної води :</vt:lpstr>
      <vt:lpstr>ГОСТ</vt:lpstr>
      <vt:lpstr>Водопідготовка</vt:lpstr>
      <vt:lpstr>Технічний стан водопровідних мереж</vt:lpstr>
      <vt:lpstr>Вторинне забруднення</vt:lpstr>
      <vt:lpstr>Контроль за якістю питної води</vt:lpstr>
      <vt:lpstr>Незалежна експертиза</vt:lpstr>
      <vt:lpstr>Результати</vt:lpstr>
      <vt:lpstr> Всі ці сполуки негативно впливають на організм людини. </vt:lpstr>
      <vt:lpstr>Лужність та жорсткість</vt:lpstr>
      <vt:lpstr>Нітрити та нітрати</vt:lpstr>
      <vt:lpstr>Амоній</vt:lpstr>
      <vt:lpstr>Фосфати</vt:lpstr>
      <vt:lpstr>Стандарти якості води</vt:lpstr>
      <vt:lpstr>Порушення законодавства</vt:lpstr>
      <vt:lpstr>Слайд 20</vt:lpstr>
      <vt:lpstr>До термінованих заходів повинні бути віднесені: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Сучасний стан джерел водопостачання та якості питної води в м. Жовті Води</dc:title>
  <dc:creator>Владимир</dc:creator>
  <cp:lastModifiedBy>Владимир</cp:lastModifiedBy>
  <cp:revision>37</cp:revision>
  <dcterms:created xsi:type="dcterms:W3CDTF">2010-11-22T16:31:30Z</dcterms:created>
  <dcterms:modified xsi:type="dcterms:W3CDTF">2011-04-18T13:11:07Z</dcterms:modified>
</cp:coreProperties>
</file>