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0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00FF"/>
    <a:srgbClr val="0000CC"/>
    <a:srgbClr val="660033"/>
    <a:srgbClr val="FFDF79"/>
    <a:srgbClr val="FBF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B605D-37D0-451A-8B26-DFD32E867FC8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1A21-6F9B-4DDD-9AB7-E3119379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6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1A21-6F9B-4DDD-9AB7-E3119379F1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1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B57B-B111-4A0F-A036-864EC644478A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3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CDCE-81C7-4739-BE89-827134E0E870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8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BB70-DDD6-49DA-AF38-20FAB9FBAA16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9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76C-9642-485A-96DF-2E0986880AE1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9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F71C-E68F-4691-8541-03755CD59F13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0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5D7F-155E-45EB-AD95-B987FDB2AB36}" type="datetime1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A96-ED66-4108-9F14-B4B76EF25042}" type="datetime1">
              <a:rPr lang="ru-RU" smtClean="0"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0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0176-883D-4329-9FB5-CAEA72181095}" type="datetime1">
              <a:rPr lang="ru-RU" smtClean="0"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C649-CA5E-4117-9737-F845F4B4601D}" type="datetime1">
              <a:rPr lang="ru-RU" smtClean="0"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8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CA18-0E20-44B8-9549-8F38F6867680}" type="datetime1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7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1291-EB6D-4255-90E6-70EABE03310C}" type="datetime1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8BFF-B79D-4CB0-8EDA-9FD78C5B82CC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BE36-6C54-44A1-B531-0B4A5482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8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627784" y="5517232"/>
            <a:ext cx="5529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Відповідальний </a:t>
            </a:r>
            <a:r>
              <a:rPr lang="uk-UA" dirty="0" smtClean="0"/>
              <a:t>керівник методичного </a:t>
            </a:r>
            <a:r>
              <a:rPr lang="uk-UA" dirty="0" smtClean="0"/>
              <a:t>об’єднання </a:t>
            </a:r>
          </a:p>
          <a:p>
            <a:pPr algn="ctr"/>
            <a:r>
              <a:rPr lang="uk-UA" dirty="0" smtClean="0"/>
              <a:t> </a:t>
            </a:r>
            <a:r>
              <a:rPr lang="uk-UA" dirty="0" err="1" smtClean="0"/>
              <a:t>Єфременко</a:t>
            </a:r>
            <a:r>
              <a:rPr lang="uk-UA" dirty="0" smtClean="0"/>
              <a:t> В. В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2012 – 2013 навчальний рік.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</a:t>
            </a:fld>
            <a:endParaRPr lang="ru-RU"/>
          </a:p>
        </p:txBody>
      </p:sp>
      <p:pic>
        <p:nvPicPr>
          <p:cNvPr id="3076" name="Picture 4" descr="http://dp.isuo.org/upload/school-photos/2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" y="110596"/>
            <a:ext cx="4334074" cy="43340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356992"/>
            <a:ext cx="68253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Мистецький тиждень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НВК «ДИВОСВІТ»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3197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53978"/>
            <a:ext cx="5049853" cy="378739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9670"/>
            <a:ext cx="5361889" cy="4021417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501504" y="620688"/>
            <a:ext cx="317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Кращий голос «Дивосвіту» Дорошенко </a:t>
            </a:r>
            <a:r>
              <a:rPr lang="uk-UA" dirty="0" smtClean="0"/>
              <a:t> Ангеліна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73620" y="5805264"/>
            <a:ext cx="199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Майбутня «зірка» </a:t>
            </a:r>
            <a:endParaRPr lang="uk-UA" dirty="0" smtClean="0"/>
          </a:p>
          <a:p>
            <a:pPr algn="ctr"/>
            <a:r>
              <a:rPr lang="uk-UA" dirty="0" err="1" smtClean="0"/>
              <a:t>Заріцька</a:t>
            </a:r>
            <a:r>
              <a:rPr lang="uk-UA" dirty="0" smtClean="0"/>
              <a:t> Діна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3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78831"/>
            <a:ext cx="4976491" cy="373236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1473"/>
            <a:ext cx="4896544" cy="367240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5436096" y="606193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Діти та вчителі в </a:t>
            </a:r>
            <a:r>
              <a:rPr lang="uk-UA" dirty="0" smtClean="0"/>
              <a:t>захваті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077072"/>
            <a:ext cx="252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Співає Волошина </a:t>
            </a:r>
            <a:r>
              <a:rPr lang="uk-UA" dirty="0" smtClean="0"/>
              <a:t>Ганна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20688"/>
            <a:ext cx="42839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C00FF"/>
                </a:solidFill>
              </a:rPr>
              <a:t>"У </a:t>
            </a:r>
            <a:r>
              <a:rPr lang="ru-RU" sz="2000" b="1" i="1" dirty="0" err="1">
                <a:solidFill>
                  <a:srgbClr val="CC00FF"/>
                </a:solidFill>
              </a:rPr>
              <a:t>творчості</a:t>
            </a:r>
            <a:r>
              <a:rPr lang="ru-RU" sz="2000" b="1" i="1" dirty="0">
                <a:solidFill>
                  <a:srgbClr val="CC00FF"/>
                </a:solidFill>
              </a:rPr>
              <a:t> </a:t>
            </a:r>
            <a:r>
              <a:rPr lang="ru-RU" sz="2000" b="1" i="1" dirty="0" err="1">
                <a:solidFill>
                  <a:srgbClr val="CC00FF"/>
                </a:solidFill>
              </a:rPr>
              <a:t>всі</a:t>
            </a:r>
            <a:r>
              <a:rPr lang="ru-RU" sz="2000" b="1" i="1" dirty="0">
                <a:solidFill>
                  <a:srgbClr val="CC00FF"/>
                </a:solidFill>
              </a:rPr>
              <a:t> правила </a:t>
            </a:r>
            <a:r>
              <a:rPr lang="ru-RU" sz="2000" b="1" i="1" dirty="0" err="1">
                <a:solidFill>
                  <a:srgbClr val="CC00FF"/>
                </a:solidFill>
              </a:rPr>
              <a:t>ні</a:t>
            </a:r>
            <a:r>
              <a:rPr lang="ru-RU" sz="2000" b="1" i="1" dirty="0">
                <a:solidFill>
                  <a:srgbClr val="CC00FF"/>
                </a:solidFill>
              </a:rPr>
              <a:t> </a:t>
            </a:r>
            <a:r>
              <a:rPr lang="ru-RU" sz="2000" b="1" i="1" dirty="0" err="1">
                <a:solidFill>
                  <a:srgbClr val="CC00FF"/>
                </a:solidFill>
              </a:rPr>
              <a:t>хороші</a:t>
            </a:r>
            <a:r>
              <a:rPr lang="ru-RU" sz="2000" b="1" i="1" dirty="0">
                <a:solidFill>
                  <a:srgbClr val="CC00FF"/>
                </a:solidFill>
              </a:rPr>
              <a:t>, </a:t>
            </a:r>
            <a:r>
              <a:rPr lang="ru-RU" sz="2000" b="1" i="1" dirty="0" err="1">
                <a:solidFill>
                  <a:srgbClr val="CC00FF"/>
                </a:solidFill>
              </a:rPr>
              <a:t>ні</a:t>
            </a:r>
            <a:r>
              <a:rPr lang="ru-RU" sz="2000" b="1" i="1" dirty="0">
                <a:solidFill>
                  <a:srgbClr val="CC00FF"/>
                </a:solidFill>
              </a:rPr>
              <a:t> </a:t>
            </a:r>
            <a:r>
              <a:rPr lang="ru-RU" sz="2000" b="1" i="1" dirty="0" err="1">
                <a:solidFill>
                  <a:srgbClr val="CC00FF"/>
                </a:solidFill>
              </a:rPr>
              <a:t>погані</a:t>
            </a:r>
            <a:r>
              <a:rPr lang="ru-RU" sz="2000" b="1" i="1" dirty="0">
                <a:solidFill>
                  <a:srgbClr val="CC00FF"/>
                </a:solidFill>
              </a:rPr>
              <a:t> - </a:t>
            </a:r>
            <a:r>
              <a:rPr lang="ru-RU" sz="2000" b="1" i="1" dirty="0" err="1">
                <a:solidFill>
                  <a:srgbClr val="CC00FF"/>
                </a:solidFill>
              </a:rPr>
              <a:t>важливий</a:t>
            </a:r>
            <a:r>
              <a:rPr lang="ru-RU" sz="2000" b="1" i="1" dirty="0">
                <a:solidFill>
                  <a:srgbClr val="CC00FF"/>
                </a:solidFill>
              </a:rPr>
              <a:t> результат"</a:t>
            </a:r>
            <a:r>
              <a:rPr lang="ru-RU" sz="2000" b="1" i="1" dirty="0">
                <a:solidFill>
                  <a:srgbClr val="CC00FF"/>
                </a:solidFill>
              </a:rPr>
              <a:t/>
            </a:r>
            <a:br>
              <a:rPr lang="ru-RU" sz="2000" b="1" i="1" dirty="0">
                <a:solidFill>
                  <a:srgbClr val="CC00FF"/>
                </a:solidFill>
              </a:rPr>
            </a:br>
            <a:r>
              <a:rPr lang="ru-RU" dirty="0"/>
              <a:t>Антуан де </a:t>
            </a:r>
            <a:r>
              <a:rPr lang="ru-RU" dirty="0" err="1"/>
              <a:t>Сент-Екзюпері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182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7913" y="476671"/>
            <a:ext cx="59693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Фізична культура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2" name="Picture 4" descr="http://nwkdivosvit.dnepredu.com/uploads/editor/1806/204910/sitepage_140/obshchestvennye_obedinenija_tjumgn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4116"/>
            <a:ext cx="6845891" cy="45806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64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4"/>
          <a:stretch/>
        </p:blipFill>
        <p:spPr>
          <a:xfrm>
            <a:off x="157452" y="143833"/>
            <a:ext cx="5712634" cy="38232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/>
          <a:stretch/>
        </p:blipFill>
        <p:spPr>
          <a:xfrm>
            <a:off x="4233308" y="3499630"/>
            <a:ext cx="4699653" cy="32260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22139" y="260648"/>
            <a:ext cx="3066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Фестиваль </a:t>
            </a:r>
            <a:r>
              <a:rPr lang="uk-UA" dirty="0" err="1" smtClean="0"/>
              <a:t>фізкультхвилинок</a:t>
            </a:r>
            <a:endParaRPr lang="uk-UA" dirty="0" smtClean="0"/>
          </a:p>
          <a:p>
            <a:pPr algn="ctr"/>
            <a:r>
              <a:rPr lang="uk-UA" dirty="0" smtClean="0"/>
              <a:t>Змагаються учні 2 - 4 класів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805264"/>
            <a:ext cx="225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Вся увага на </a:t>
            </a:r>
            <a:r>
              <a:rPr lang="uk-UA" dirty="0" smtClean="0"/>
              <a:t>вчителя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92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r="-1139"/>
          <a:stretch/>
        </p:blipFill>
        <p:spPr>
          <a:xfrm>
            <a:off x="3923928" y="3247239"/>
            <a:ext cx="5072982" cy="3528392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0"/>
          <a:stretch/>
        </p:blipFill>
        <p:spPr>
          <a:xfrm>
            <a:off x="212869" y="220866"/>
            <a:ext cx="5799291" cy="3457811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5536" y="4365104"/>
            <a:ext cx="3431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Руки в сторони, рука </a:t>
            </a:r>
            <a:r>
              <a:rPr lang="uk-UA" dirty="0" smtClean="0"/>
              <a:t>догори.</a:t>
            </a:r>
            <a:endParaRPr lang="uk-UA" dirty="0" smtClean="0"/>
          </a:p>
          <a:p>
            <a:pPr algn="ctr"/>
            <a:r>
              <a:rPr lang="uk-UA" dirty="0" smtClean="0"/>
              <a:t>Вдихнули повітря на повні </a:t>
            </a:r>
            <a:r>
              <a:rPr lang="uk-UA" dirty="0" smtClean="0"/>
              <a:t>груди!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5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51" y="106449"/>
            <a:ext cx="4536504" cy="35961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15" y="3808006"/>
            <a:ext cx="3960440" cy="2970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4" y="1904530"/>
            <a:ext cx="4838943" cy="36292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7100" y="150729"/>
            <a:ext cx="2803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Виступають учасники </a:t>
            </a:r>
            <a:endParaRPr lang="uk-UA" dirty="0" smtClean="0"/>
          </a:p>
          <a:p>
            <a:pPr algn="ctr"/>
            <a:r>
              <a:rPr lang="uk-UA" dirty="0" smtClean="0"/>
              <a:t>міського </a:t>
            </a:r>
            <a:r>
              <a:rPr lang="uk-UA" dirty="0" smtClean="0"/>
              <a:t>конкурсу </a:t>
            </a:r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uk-UA" dirty="0" smtClean="0"/>
              <a:t>Моя Дніпропетровщина»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105" y="55830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solidFill>
                  <a:srgbClr val="0000CC"/>
                </a:solidFill>
                <a:latin typeface="Monotype Corsiva" pitchFamily="66" charset="0"/>
              </a:rPr>
              <a:t>Любити</a:t>
            </a:r>
            <a:r>
              <a:rPr lang="ru-RU" sz="2400" dirty="0">
                <a:solidFill>
                  <a:srgbClr val="0000CC"/>
                </a:solidFill>
                <a:latin typeface="Monotype Corsiva" pitchFamily="66" charset="0"/>
              </a:rPr>
              <a:t> самого себе — значить </a:t>
            </a:r>
            <a:r>
              <a:rPr lang="ru-RU" sz="2400" dirty="0" err="1">
                <a:solidFill>
                  <a:srgbClr val="0000CC"/>
                </a:solidFill>
                <a:latin typeface="Monotype Corsiva" pitchFamily="66" charset="0"/>
              </a:rPr>
              <a:t>визначити</a:t>
            </a:r>
            <a:r>
              <a:rPr lang="ru-RU" sz="2400" dirty="0">
                <a:solidFill>
                  <a:srgbClr val="0000CC"/>
                </a:solidFill>
                <a:latin typeface="Monotype Corsiva" pitchFamily="66" charset="0"/>
              </a:rPr>
              <a:t> мету </a:t>
            </a:r>
            <a:r>
              <a:rPr lang="ru-RU" sz="2400" dirty="0" err="1">
                <a:solidFill>
                  <a:srgbClr val="0000CC"/>
                </a:solidFill>
                <a:latin typeface="Monotype Corsiva" pitchFamily="66" charset="0"/>
              </a:rPr>
              <a:t>свого</a:t>
            </a:r>
            <a:r>
              <a:rPr lang="ru-RU" sz="2400" dirty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Monotype Corsiva" pitchFamily="66" charset="0"/>
              </a:rPr>
              <a:t>життя</a:t>
            </a:r>
            <a:r>
              <a:rPr lang="ru-RU" sz="2400" dirty="0">
                <a:solidFill>
                  <a:srgbClr val="0000CC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0000CC"/>
                </a:solidFill>
                <a:latin typeface="Monotype Corsiva" pitchFamily="66" charset="0"/>
              </a:rPr>
              <a:t>знайти</a:t>
            </a:r>
            <a:r>
              <a:rPr lang="ru-RU" sz="2400" dirty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Monotype Corsiva" pitchFamily="66" charset="0"/>
              </a:rPr>
              <a:t>улюблене</a:t>
            </a:r>
            <a:r>
              <a:rPr lang="ru-RU" sz="2400" dirty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Monotype Corsiva" pitchFamily="66" charset="0"/>
              </a:rPr>
              <a:t>заняття</a:t>
            </a:r>
            <a:r>
              <a:rPr lang="ru-RU" sz="2400" dirty="0">
                <a:solidFill>
                  <a:srgbClr val="0000CC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6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1" y="260648"/>
            <a:ext cx="8352927" cy="6264696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5733254"/>
            <a:ext cx="489654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Виступає шкільний хор «</a:t>
            </a:r>
            <a:r>
              <a:rPr lang="uk-UA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Дивограй</a:t>
            </a:r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uk-UA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міському конкурсі </a:t>
            </a:r>
            <a:endParaRPr lang="uk-UA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Дніпропетровщина»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4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4419" y="980728"/>
            <a:ext cx="76328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2013 рік  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оголошено  роком  дитячої творчості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1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20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cs typeface="Aharoni" pitchFamily="2" charset="-79"/>
              </a:rPr>
              <a:t>        </a:t>
            </a: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План </a:t>
            </a: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проведення </a:t>
            </a: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заходів</a:t>
            </a:r>
            <a:endParaRPr lang="uk-UA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haroni" pitchFamily="2" charset="-79"/>
            </a:endParaRPr>
          </a:p>
          <a:p>
            <a:r>
              <a:rPr lang="uk-UA" dirty="0" smtClean="0"/>
              <a:t>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1</a:t>
            </a:r>
            <a:r>
              <a:rPr lang="uk-UA" dirty="0" smtClean="0"/>
              <a:t>. </a:t>
            </a:r>
            <a:r>
              <a:rPr lang="uk-UA" dirty="0" smtClean="0"/>
              <a:t>  12 </a:t>
            </a:r>
            <a:r>
              <a:rPr lang="uk-UA" dirty="0" smtClean="0"/>
              <a:t>березня. Презентація предметних заходів.</a:t>
            </a:r>
          </a:p>
          <a:p>
            <a:endParaRPr lang="uk-UA" dirty="0"/>
          </a:p>
          <a:p>
            <a:pPr marL="342900" indent="-342900">
              <a:buAutoNum type="arabicPeriod" startAt="2"/>
            </a:pPr>
            <a:r>
              <a:rPr lang="uk-UA" dirty="0" smtClean="0"/>
              <a:t>13 березня.  </a:t>
            </a:r>
            <a:r>
              <a:rPr lang="uk-UA" dirty="0" smtClean="0"/>
              <a:t>Майстер клас </a:t>
            </a:r>
            <a:r>
              <a:rPr lang="uk-UA" dirty="0" smtClean="0"/>
              <a:t>від вчителя образотворчого мистецтва  Милосердного Я. В. «Малюємо натюрморт»</a:t>
            </a:r>
          </a:p>
          <a:p>
            <a:pPr marL="342900" indent="-342900">
              <a:buAutoNum type="arabicPeriod" startAt="2"/>
            </a:pPr>
            <a:endParaRPr lang="uk-UA" dirty="0"/>
          </a:p>
          <a:p>
            <a:pPr marL="342900" indent="-342900">
              <a:buAutoNum type="arabicPeriod" startAt="2"/>
            </a:pPr>
            <a:r>
              <a:rPr lang="uk-UA" dirty="0" smtClean="0"/>
              <a:t>14 березня.  «Караоке на перерві»  </a:t>
            </a:r>
            <a:endParaRPr lang="uk-UA" dirty="0" smtClean="0"/>
          </a:p>
          <a:p>
            <a:r>
              <a:rPr lang="uk-UA" dirty="0" smtClean="0"/>
              <a:t>       Відповідальний </a:t>
            </a:r>
            <a:r>
              <a:rPr lang="uk-UA" dirty="0" smtClean="0"/>
              <a:t>вчитель музичного мистецтва </a:t>
            </a:r>
            <a:r>
              <a:rPr lang="uk-UA" dirty="0" err="1" smtClean="0"/>
              <a:t>Єфременко</a:t>
            </a:r>
            <a:r>
              <a:rPr lang="uk-UA" dirty="0" smtClean="0"/>
              <a:t> </a:t>
            </a:r>
            <a:r>
              <a:rPr lang="uk-UA" dirty="0" smtClean="0"/>
              <a:t>В</a:t>
            </a:r>
            <a:r>
              <a:rPr lang="uk-UA" dirty="0" smtClean="0"/>
              <a:t>.</a:t>
            </a:r>
          </a:p>
          <a:p>
            <a:pPr marL="342900" indent="-342900">
              <a:buAutoNum type="arabicPeriod" startAt="2"/>
            </a:pPr>
            <a:endParaRPr lang="uk-UA" dirty="0"/>
          </a:p>
          <a:p>
            <a:r>
              <a:rPr lang="uk-UA" dirty="0" smtClean="0"/>
              <a:t>4.   1</a:t>
            </a:r>
            <a:r>
              <a:rPr lang="uk-UA" dirty="0" smtClean="0"/>
              <a:t>5 </a:t>
            </a:r>
            <a:r>
              <a:rPr lang="uk-UA" dirty="0" smtClean="0"/>
              <a:t>березня.  Фестиваль </a:t>
            </a:r>
            <a:r>
              <a:rPr lang="uk-UA" dirty="0" err="1" smtClean="0"/>
              <a:t>фізкультхвилинок</a:t>
            </a:r>
            <a:r>
              <a:rPr lang="uk-UA" dirty="0" smtClean="0"/>
              <a:t> для 2 – 4 класів.  </a:t>
            </a:r>
            <a:endParaRPr lang="uk-UA" dirty="0" smtClean="0"/>
          </a:p>
          <a:p>
            <a:r>
              <a:rPr lang="uk-UA" dirty="0" smtClean="0"/>
              <a:t>             Відповідальні </a:t>
            </a:r>
            <a:r>
              <a:rPr lang="uk-UA" dirty="0" smtClean="0"/>
              <a:t>вчителі фізичного </a:t>
            </a:r>
            <a:r>
              <a:rPr lang="uk-UA" dirty="0" smtClean="0"/>
              <a:t>виховання.</a:t>
            </a:r>
          </a:p>
          <a:p>
            <a:endParaRPr lang="uk-UA" dirty="0" smtClean="0"/>
          </a:p>
          <a:p>
            <a:r>
              <a:rPr lang="uk-UA" dirty="0" smtClean="0"/>
              <a:t>5.   16 </a:t>
            </a:r>
            <a:r>
              <a:rPr lang="uk-UA" dirty="0" smtClean="0"/>
              <a:t>березня. Підведення підсумків</a:t>
            </a:r>
            <a:r>
              <a:rPr lang="uk-UA" dirty="0" smtClean="0"/>
              <a:t>.</a:t>
            </a:r>
            <a:endParaRPr lang="uk-UA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157192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Ж. </a:t>
            </a:r>
            <a:r>
              <a:rPr lang="ru-RU" dirty="0" smtClean="0">
                <a:latin typeface="Monotype Corsiva" pitchFamily="66" charset="0"/>
              </a:rPr>
              <a:t>Лабрюйер</a:t>
            </a:r>
            <a:endParaRPr lang="ru-RU" dirty="0">
              <a:latin typeface="Monotype Corsiva" pitchFamily="66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Є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області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, в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яких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посередність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нестерпна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поезія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музика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живопис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ораторське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мистецтво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30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3613" y="807145"/>
            <a:ext cx="7884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Образотворче мистецтво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4" descr="анимация ИЗО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41" y="4330975"/>
            <a:ext cx="3187815" cy="20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http://dnz10.ucoz.ua/other_files/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://dnz10.ucoz.ua/other_files/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://dnz10.ucoz.ua/other_files/1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cknews.info/uploads/posts/2012-12/1356080026_kartina-peremozh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7" y="3507166"/>
            <a:ext cx="4409805" cy="31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5696" y="2060848"/>
            <a:ext cx="59766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"Ми, художники,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слухаємо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очима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говоримо руками"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/>
              <a:t>Аннібале</a:t>
            </a:r>
            <a:r>
              <a:rPr lang="ru-RU" dirty="0"/>
              <a:t> </a:t>
            </a:r>
            <a:r>
              <a:rPr lang="ru-RU" dirty="0" err="1"/>
              <a:t>Каррачі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3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6" y="116632"/>
            <a:ext cx="5376597" cy="40324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374996"/>
            <a:ext cx="4392488" cy="32943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3386" y="4171286"/>
            <a:ext cx="243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/>
              <a:t>У</a:t>
            </a:r>
            <a:r>
              <a:rPr lang="uk-UA" dirty="0" smtClean="0"/>
              <a:t>чні </a:t>
            </a:r>
            <a:r>
              <a:rPr lang="uk-UA" dirty="0" smtClean="0"/>
              <a:t>другого </a:t>
            </a:r>
            <a:r>
              <a:rPr lang="uk-UA" dirty="0" smtClean="0"/>
              <a:t>класу </a:t>
            </a:r>
          </a:p>
          <a:p>
            <a:pPr algn="ctr"/>
            <a:r>
              <a:rPr lang="uk-UA" dirty="0" smtClean="0"/>
              <a:t>малюють натюрморт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8674" y="6133069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Тримаємо правильно </a:t>
            </a:r>
            <a:r>
              <a:rPr lang="uk-UA" dirty="0" smtClean="0"/>
              <a:t>олівець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973" y="404664"/>
            <a:ext cx="34224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Comic Sans MS" pitchFamily="66" charset="0"/>
                <a:cs typeface="AngsanaUPC" pitchFamily="18" charset="-34"/>
              </a:rPr>
              <a:t>Віссаріон</a:t>
            </a:r>
            <a:r>
              <a:rPr lang="ru-RU" sz="1400" dirty="0">
                <a:latin typeface="Comic Sans MS" pitchFamily="66" charset="0"/>
                <a:cs typeface="AngsanaUPC" pitchFamily="18" charset="-34"/>
              </a:rPr>
              <a:t> Григорович </a:t>
            </a:r>
            <a:r>
              <a:rPr lang="ru-RU" sz="1400" dirty="0" smtClean="0">
                <a:latin typeface="Comic Sans MS" pitchFamily="66" charset="0"/>
                <a:cs typeface="AngsanaUPC" pitchFamily="18" charset="-34"/>
              </a:rPr>
              <a:t>Белинский</a:t>
            </a:r>
            <a:endParaRPr lang="ru-RU" sz="1400" dirty="0">
              <a:latin typeface="Comic Sans MS" pitchFamily="66" charset="0"/>
              <a:cs typeface="AngsanaUPC" pitchFamily="18" charset="-34"/>
            </a:endParaRPr>
          </a:p>
          <a:p>
            <a:pPr algn="ctr"/>
            <a:r>
              <a:rPr lang="ru-RU" dirty="0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..</a:t>
            </a:r>
            <a:r>
              <a:rPr lang="ru-RU" dirty="0" err="1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недоліки</a:t>
            </a:r>
            <a:r>
              <a:rPr lang="ru-RU" dirty="0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завжди</a:t>
            </a:r>
            <a:r>
              <a:rPr lang="ru-RU" dirty="0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 там, </a:t>
            </a:r>
            <a:endParaRPr lang="ru-RU" dirty="0" smtClean="0">
              <a:solidFill>
                <a:srgbClr val="0000CC"/>
              </a:solidFill>
              <a:latin typeface="Comic Sans MS" pitchFamily="66" charset="0"/>
              <a:cs typeface="AngsanaUPC" pitchFamily="18" charset="-34"/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де </a:t>
            </a:r>
            <a:r>
              <a:rPr lang="ru-RU" dirty="0" err="1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закінчується</a:t>
            </a:r>
            <a:r>
              <a:rPr lang="ru-RU" dirty="0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творчість</a:t>
            </a:r>
            <a:r>
              <a:rPr lang="ru-RU" dirty="0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 і </a:t>
            </a:r>
            <a:r>
              <a:rPr lang="ru-RU" dirty="0" err="1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починається</a:t>
            </a:r>
            <a:r>
              <a:rPr lang="ru-RU" dirty="0">
                <a:solidFill>
                  <a:srgbClr val="0000CC"/>
                </a:solidFill>
                <a:latin typeface="Comic Sans MS" pitchFamily="66" charset="0"/>
                <a:cs typeface="AngsanaUPC" pitchFamily="18" charset="-34"/>
              </a:rPr>
              <a:t> робота</a:t>
            </a:r>
          </a:p>
        </p:txBody>
      </p:sp>
    </p:spTree>
    <p:extLst>
      <p:ext uri="{BB962C8B-B14F-4D97-AF65-F5344CB8AC3E}">
        <p14:creationId xmlns:p14="http://schemas.microsoft.com/office/powerpoint/2010/main" val="320890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10" y="3869649"/>
            <a:ext cx="3816424" cy="286231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/>
          <a:stretch/>
        </p:blipFill>
        <p:spPr>
          <a:xfrm>
            <a:off x="171776" y="3352800"/>
            <a:ext cx="4760264" cy="32705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12" y="116632"/>
            <a:ext cx="4704522" cy="352839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9832" y="2564904"/>
            <a:ext cx="41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Учні задоволені своїми </a:t>
            </a:r>
            <a:r>
              <a:rPr lang="uk-UA" dirty="0" smtClean="0"/>
              <a:t>малюнками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9021" y="659659"/>
            <a:ext cx="31742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Дайте </a:t>
            </a:r>
            <a:r>
              <a:rPr lang="ru-RU" sz="3200" b="1" dirty="0" err="1">
                <a:solidFill>
                  <a:srgbClr val="7030A0"/>
                </a:solidFill>
                <a:latin typeface="Monotype Corsiva" pitchFamily="66" charset="0"/>
              </a:rPr>
              <a:t>мені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 музей, 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і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я </a:t>
            </a:r>
            <a:r>
              <a:rPr lang="ru-RU" sz="3200" b="1" dirty="0" err="1">
                <a:solidFill>
                  <a:srgbClr val="7030A0"/>
                </a:solidFill>
                <a:latin typeface="Monotype Corsiva" pitchFamily="66" charset="0"/>
              </a:rPr>
              <a:t>заповню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Monotype Corsiva" pitchFamily="66" charset="0"/>
              </a:rPr>
              <a:t>його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3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4968552" cy="372641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3039705"/>
            <a:ext cx="4896545" cy="36724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0152" y="409237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Вийшла чудова </a:t>
            </a:r>
            <a:r>
              <a:rPr lang="uk-UA" dirty="0" smtClean="0"/>
              <a:t>сова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2260" y="2492896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Виходить дуже добре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3507" y="548680"/>
            <a:ext cx="3676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00"/>
                </a:solidFill>
              </a:rPr>
              <a:t>"Ми, художники, </a:t>
            </a:r>
            <a:r>
              <a:rPr lang="ru-RU" b="1" dirty="0" err="1">
                <a:solidFill>
                  <a:srgbClr val="336600"/>
                </a:solidFill>
              </a:rPr>
              <a:t>слухаємо</a:t>
            </a:r>
            <a:r>
              <a:rPr lang="ru-RU" b="1" dirty="0">
                <a:solidFill>
                  <a:srgbClr val="336600"/>
                </a:solidFill>
              </a:rPr>
              <a:t> </a:t>
            </a:r>
            <a:r>
              <a:rPr lang="ru-RU" b="1" dirty="0" err="1">
                <a:solidFill>
                  <a:srgbClr val="336600"/>
                </a:solidFill>
              </a:rPr>
              <a:t>очима</a:t>
            </a:r>
            <a:r>
              <a:rPr lang="ru-RU" b="1" dirty="0">
                <a:solidFill>
                  <a:srgbClr val="336600"/>
                </a:solidFill>
              </a:rPr>
              <a:t>, </a:t>
            </a:r>
            <a:endParaRPr lang="ru-RU" b="1" dirty="0" smtClean="0">
              <a:solidFill>
                <a:srgbClr val="336600"/>
              </a:solidFill>
            </a:endParaRPr>
          </a:p>
          <a:p>
            <a:pPr algn="ctr"/>
            <a:r>
              <a:rPr lang="ru-RU" b="1" dirty="0" smtClean="0">
                <a:solidFill>
                  <a:srgbClr val="336600"/>
                </a:solidFill>
              </a:rPr>
              <a:t>а </a:t>
            </a:r>
            <a:r>
              <a:rPr lang="ru-RU" b="1" dirty="0">
                <a:solidFill>
                  <a:srgbClr val="336600"/>
                </a:solidFill>
              </a:rPr>
              <a:t>говоримо руками"</a:t>
            </a:r>
            <a:r>
              <a:rPr lang="ru-RU" b="1" dirty="0">
                <a:solidFill>
                  <a:srgbClr val="336600"/>
                </a:solidFill>
              </a:rPr>
              <a:t/>
            </a:r>
            <a:br>
              <a:rPr lang="ru-RU" b="1" dirty="0">
                <a:solidFill>
                  <a:srgbClr val="336600"/>
                </a:solidFill>
              </a:rPr>
            </a:br>
            <a:r>
              <a:rPr lang="ru-RU" dirty="0" err="1"/>
              <a:t>Аннібале</a:t>
            </a:r>
            <a:r>
              <a:rPr lang="ru-RU" dirty="0"/>
              <a:t> </a:t>
            </a:r>
            <a:r>
              <a:rPr lang="ru-RU" dirty="0" err="1"/>
              <a:t>Каррачі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57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78297"/>
            <a:ext cx="6165662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FBFEDE"/>
              </a:gs>
              <a:gs pos="100000">
                <a:srgbClr val="FFDF79"/>
              </a:gs>
            </a:gsLst>
            <a:lin ang="5400000" scaled="1"/>
            <a:tileRect/>
          </a:gradFill>
          <a:ln>
            <a:solidFill>
              <a:srgbClr val="0070C0"/>
            </a:solidFill>
            <a:prstDash val="sysDash"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Музичне мистецтво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8" descr="http://img-fotki.yandex.ru/get/5805/mangiana.f5/0_5c001_5baf5ff0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380727" cy="26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6119" y="2060848"/>
            <a:ext cx="691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Життя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 без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праці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злодійство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життя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 без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мистецтва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 –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gsana New" pitchFamily="18" charset="-34"/>
              </a:rPr>
              <a:t>варварство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Народна </a:t>
            </a:r>
            <a:r>
              <a:rPr lang="ru-RU" dirty="0" err="1"/>
              <a:t>мудрість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3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1" y="548680"/>
            <a:ext cx="4032448" cy="30243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06470"/>
            <a:ext cx="4187957" cy="314096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0032" y="54868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Караоке на перерві.</a:t>
            </a:r>
          </a:p>
          <a:p>
            <a:pPr algn="ctr"/>
            <a:r>
              <a:rPr lang="uk-UA" dirty="0" smtClean="0"/>
              <a:t>Виступає учениця четвертого класу </a:t>
            </a:r>
            <a:r>
              <a:rPr lang="uk-UA" dirty="0" err="1" smtClean="0"/>
              <a:t>Карачова</a:t>
            </a:r>
            <a:r>
              <a:rPr lang="uk-UA" dirty="0" smtClean="0"/>
              <a:t> </a:t>
            </a:r>
            <a:r>
              <a:rPr lang="uk-UA" dirty="0" smtClean="0"/>
              <a:t>Іларія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97695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Брюшенко</a:t>
            </a:r>
            <a:r>
              <a:rPr lang="uk-UA" dirty="0" smtClean="0"/>
              <a:t> Єва з піснею </a:t>
            </a:r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uk-UA" dirty="0" smtClean="0"/>
              <a:t>Блюз для восьминіжки»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9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9403"/>
            <a:ext cx="5328592" cy="39964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55711"/>
            <a:ext cx="5244075" cy="3933056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78208" y="299623"/>
            <a:ext cx="4163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Солістки </a:t>
            </a:r>
            <a:r>
              <a:rPr lang="uk-UA" dirty="0" err="1" smtClean="0"/>
              <a:t>шлільного</a:t>
            </a:r>
            <a:r>
              <a:rPr lang="uk-UA" dirty="0" smtClean="0"/>
              <a:t> хору «</a:t>
            </a:r>
            <a:r>
              <a:rPr lang="uk-UA" dirty="0" err="1" smtClean="0"/>
              <a:t>Дивограй</a:t>
            </a:r>
            <a:r>
              <a:rPr lang="uk-UA" dirty="0" smtClean="0"/>
              <a:t>»</a:t>
            </a:r>
          </a:p>
          <a:p>
            <a:pPr algn="ctr"/>
            <a:r>
              <a:rPr lang="uk-UA" dirty="0" err="1" smtClean="0"/>
              <a:t>Кривцова</a:t>
            </a:r>
            <a:r>
              <a:rPr lang="uk-UA" dirty="0" smtClean="0"/>
              <a:t> Влада, </a:t>
            </a:r>
            <a:endParaRPr lang="uk-UA" dirty="0" smtClean="0"/>
          </a:p>
          <a:p>
            <a:pPr algn="ctr"/>
            <a:r>
              <a:rPr lang="uk-UA" dirty="0" smtClean="0"/>
              <a:t>Вакуленко </a:t>
            </a:r>
            <a:r>
              <a:rPr lang="uk-UA" dirty="0" smtClean="0"/>
              <a:t>Лілія</a:t>
            </a:r>
          </a:p>
          <a:p>
            <a:pPr algn="ctr"/>
            <a:r>
              <a:rPr lang="uk-UA" dirty="0"/>
              <a:t>т</a:t>
            </a:r>
            <a:r>
              <a:rPr lang="uk-UA" dirty="0" smtClean="0"/>
              <a:t>а Фесенко Софія </a:t>
            </a:r>
            <a:endParaRPr lang="uk-UA" dirty="0" smtClean="0"/>
          </a:p>
          <a:p>
            <a:pPr algn="ctr"/>
            <a:r>
              <a:rPr lang="uk-UA" dirty="0" smtClean="0"/>
              <a:t>з піснями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BE36-6C54-44A1-B531-0B4A54822A33}" type="slidenum">
              <a:rPr lang="ru-RU" smtClean="0"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295211">
            <a:off x="5149761" y="4448560"/>
            <a:ext cx="169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«Хочу </a:t>
            </a:r>
            <a:r>
              <a:rPr lang="uk-UA" dirty="0" err="1"/>
              <a:t>шалить</a:t>
            </a:r>
            <a:r>
              <a:rPr lang="uk-UA" dirty="0"/>
              <a:t>»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964679">
            <a:off x="3059832" y="5989781"/>
            <a:ext cx="21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/>
              <a:t>«Маленький блюз»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488199"/>
            <a:ext cx="338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itchFamily="66" charset="0"/>
                <a:ea typeface="Gulim" pitchFamily="34" charset="-127"/>
              </a:rPr>
              <a:t>Бертольт</a:t>
            </a:r>
            <a:r>
              <a:rPr lang="ru-RU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ru-RU" dirty="0" smtClean="0">
                <a:latin typeface="Comic Sans MS" pitchFamily="66" charset="0"/>
                <a:ea typeface="Gulim" pitchFamily="34" charset="-127"/>
              </a:rPr>
              <a:t>Брехт</a:t>
            </a:r>
            <a:endParaRPr lang="ru-RU" dirty="0">
              <a:latin typeface="Comic Sans MS" pitchFamily="66" charset="0"/>
              <a:ea typeface="Gulim" pitchFamily="34" charset="-127"/>
            </a:endParaRPr>
          </a:p>
          <a:p>
            <a:pPr algn="ctr"/>
            <a:r>
              <a:rPr lang="ru-RU" sz="2800" dirty="0" err="1" smtClean="0">
                <a:solidFill>
                  <a:srgbClr val="660033"/>
                </a:solidFill>
                <a:latin typeface="Comic Sans MS" pitchFamily="66" charset="0"/>
                <a:ea typeface="Gulim" pitchFamily="34" charset="-127"/>
              </a:rPr>
              <a:t>Мистецтво</a:t>
            </a:r>
            <a:r>
              <a:rPr lang="ru-RU" sz="2800" dirty="0" smtClean="0">
                <a:solidFill>
                  <a:srgbClr val="660033"/>
                </a:solidFill>
                <a:latin typeface="Comic Sans MS" pitchFamily="66" charset="0"/>
                <a:ea typeface="Gulim" pitchFamily="34" charset="-127"/>
              </a:rPr>
              <a:t> </a:t>
            </a:r>
            <a:r>
              <a:rPr lang="ru-RU" sz="2800" dirty="0" err="1">
                <a:solidFill>
                  <a:srgbClr val="660033"/>
                </a:solidFill>
                <a:latin typeface="Comic Sans MS" pitchFamily="66" charset="0"/>
                <a:ea typeface="Gulim" pitchFamily="34" charset="-127"/>
              </a:rPr>
              <a:t>вимагає</a:t>
            </a:r>
            <a:r>
              <a:rPr lang="ru-RU" sz="2800" dirty="0">
                <a:solidFill>
                  <a:srgbClr val="660033"/>
                </a:solidFill>
                <a:latin typeface="Comic Sans MS" pitchFamily="66" charset="0"/>
                <a:ea typeface="Gulim" pitchFamily="34" charset="-127"/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  <a:latin typeface="Comic Sans MS" pitchFamily="66" charset="0"/>
                <a:ea typeface="Gulim" pitchFamily="34" charset="-127"/>
              </a:rPr>
              <a:t>знань</a:t>
            </a:r>
            <a:endParaRPr lang="ru-RU" sz="2800" dirty="0">
              <a:solidFill>
                <a:srgbClr val="660033"/>
              </a:solidFill>
              <a:latin typeface="Comic Sans MS" pitchFamily="66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860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367</Words>
  <Application>Microsoft Office PowerPoint</Application>
  <PresentationFormat>Экран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2013-03-16T17:02:49Z</dcterms:created>
  <dcterms:modified xsi:type="dcterms:W3CDTF">2013-03-17T13:28:56Z</dcterms:modified>
</cp:coreProperties>
</file>