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82" r:id="rId4"/>
    <p:sldId id="258" r:id="rId5"/>
    <p:sldId id="259" r:id="rId6"/>
    <p:sldId id="277" r:id="rId7"/>
    <p:sldId id="283" r:id="rId8"/>
    <p:sldId id="284" r:id="rId9"/>
    <p:sldId id="291" r:id="rId10"/>
    <p:sldId id="285" r:id="rId11"/>
    <p:sldId id="272" r:id="rId12"/>
    <p:sldId id="289" r:id="rId13"/>
    <p:sldId id="288" r:id="rId14"/>
    <p:sldId id="292" r:id="rId15"/>
    <p:sldId id="293" r:id="rId16"/>
    <p:sldId id="294" r:id="rId17"/>
    <p:sldId id="281" r:id="rId18"/>
    <p:sldId id="290" r:id="rId19"/>
    <p:sldId id="287" r:id="rId20"/>
    <p:sldId id="286" r:id="rId21"/>
    <p:sldId id="275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6" autoAdjust="0"/>
    <p:restoredTop sz="94660"/>
  </p:normalViewPr>
  <p:slideViewPr>
    <p:cSldViewPr>
      <p:cViewPr varScale="1">
        <p:scale>
          <a:sx n="65" d="100"/>
          <a:sy n="65" d="100"/>
        </p:scale>
        <p:origin x="-154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2BD31-8038-4A3C-8B53-A88C4D07D6FB}" type="datetimeFigureOut">
              <a:rPr lang="uk-UA" smtClean="0"/>
              <a:t>19.02.2012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3F5AF-C479-4E2E-BE39-9104F69F69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445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13" name="Object 41"/>
          <p:cNvGraphicFramePr>
            <a:graphicFrameLocks noChangeAspect="1"/>
          </p:cNvGraphicFramePr>
          <p:nvPr/>
        </p:nvGraphicFramePr>
        <p:xfrm>
          <a:off x="0" y="0"/>
          <a:ext cx="9144000" cy="240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Image" r:id="rId3" imgW="9650794" imgH="2539683" progId="Photoshop.Image.7">
                  <p:embed/>
                </p:oleObj>
              </mc:Choice>
              <mc:Fallback>
                <p:oleObj name="Image" r:id="rId3" imgW="9650794" imgH="2539683" progId="Photoshop.Image.7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240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fld id="{D68AAAAB-635D-4453-8DA9-6632350AFA82}" type="slidenum">
              <a:rPr lang="en-US"/>
              <a:pPr/>
              <a:t>‹№›</a:t>
            </a:fld>
            <a:endParaRPr lang="en-US"/>
          </a:p>
        </p:txBody>
      </p:sp>
      <p:grpSp>
        <p:nvGrpSpPr>
          <p:cNvPr id="3088" name="Group 16"/>
          <p:cNvGrpSpPr>
            <a:grpSpLocks/>
          </p:cNvGrpSpPr>
          <p:nvPr/>
        </p:nvGrpSpPr>
        <p:grpSpPr bwMode="auto">
          <a:xfrm>
            <a:off x="4114800" y="5838825"/>
            <a:ext cx="1079500" cy="633413"/>
            <a:chOff x="2680" y="3678"/>
            <a:chExt cx="680" cy="399"/>
          </a:xfrm>
        </p:grpSpPr>
        <p:sp>
          <p:nvSpPr>
            <p:cNvPr id="3086" name="Text Box 14"/>
            <p:cNvSpPr txBox="1">
              <a:spLocks noChangeArrowheads="1"/>
            </p:cNvSpPr>
            <p:nvPr/>
          </p:nvSpPr>
          <p:spPr bwMode="gray">
            <a:xfrm>
              <a:off x="2680" y="3789"/>
              <a:ext cx="6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400" b="1"/>
                <a:t>LOGO</a:t>
              </a:r>
            </a:p>
          </p:txBody>
        </p:sp>
        <p:sp>
          <p:nvSpPr>
            <p:cNvPr id="3087" name="AutoShape 15"/>
            <p:cNvSpPr>
              <a:spLocks noChangeArrowheads="1"/>
            </p:cNvSpPr>
            <p:nvPr/>
          </p:nvSpPr>
          <p:spPr bwMode="gray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uk-UA">
                <a:solidFill>
                  <a:schemeClr val="tx2"/>
                </a:solidFill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57200" y="3581400"/>
            <a:ext cx="5475288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uk-UA" noProof="0" smtClean="0"/>
              <a:t>Зразок підзаголовка</a:t>
            </a:r>
            <a:endParaRPr lang="en-US" noProof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819400"/>
            <a:ext cx="8077200" cy="682625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 noProof="0" smtClean="0"/>
              <a:t>Зразок заголовка</a:t>
            </a:r>
            <a:endParaRPr lang="en-US" noProof="0" smtClean="0"/>
          </a:p>
        </p:txBody>
      </p:sp>
      <p:sp>
        <p:nvSpPr>
          <p:cNvPr id="3117" name="Rectangle 45"/>
          <p:cNvSpPr>
            <a:spLocks noChangeArrowheads="1"/>
          </p:cNvSpPr>
          <p:nvPr/>
        </p:nvSpPr>
        <p:spPr bwMode="gray">
          <a:xfrm>
            <a:off x="0" y="2409825"/>
            <a:ext cx="9144000" cy="2571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C638F-E2A8-46FD-848D-3AC81C939830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4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76450" cy="59436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076950" cy="59436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D7E57-82EE-40AD-A830-A03F014DCC21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09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і таблиц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63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аблиці 2"/>
          <p:cNvSpPr>
            <a:spLocks noGrp="1"/>
          </p:cNvSpPr>
          <p:nvPr>
            <p:ph type="tbl" idx="1"/>
          </p:nvPr>
        </p:nvSpPr>
        <p:spPr>
          <a:xfrm>
            <a:off x="381000" y="1219200"/>
            <a:ext cx="8305800" cy="5029200"/>
          </a:xfrm>
        </p:spPr>
        <p:txBody>
          <a:bodyPr/>
          <a:lstStyle/>
          <a:p>
            <a:r>
              <a:rPr lang="uk-UA" smtClean="0"/>
              <a:t>Вставлення таблиці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3810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E8AFE4EB-38AF-4054-8235-23AA63E629D9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12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і 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6" name="Місце для дати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ижнього колонтитула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Місце для номера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2164C-45AE-4D10-A755-7CF2D1C40CB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89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C0F02-0B9B-4A78-B426-B2E612450F49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43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80526-D07E-44BD-98CA-C4A3042B800E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9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767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0767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25D97-91DB-4616-8BD8-067D1D941222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4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06CC7-FE95-4357-9DD1-9CCFDFF1C448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8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9F326-21B1-4459-87A2-0E55EF1F4A27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96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CA3E4-238A-4887-9958-C57D56AAAFE5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1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2E392-6CBD-4073-8660-E680BB0D6780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4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15DE9-A424-4372-8EA3-CF1C18548A9F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7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7" name="Object 43"/>
          <p:cNvGraphicFramePr>
            <a:graphicFrameLocks noChangeAspect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Image" r:id="rId16" imgW="10971429" imgH="1332863" progId="Photoshop.Image.7">
                  <p:embed/>
                </p:oleObj>
              </mc:Choice>
              <mc:Fallback>
                <p:oleObj name="Image" r:id="rId16" imgW="10971429" imgH="1332863" progId="Photoshop.Image.7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19200"/>
            <a:ext cx="8305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676B348-F05E-4F69-AB7D-FBCD83957332}" type="slidenum">
              <a:rPr lang="en-US"/>
              <a:pPr/>
              <a:t>‹№›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304800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en-US" smtClean="0"/>
          </a:p>
        </p:txBody>
      </p:sp>
      <p:sp>
        <p:nvSpPr>
          <p:cNvPr id="1068" name="Rectangle 44"/>
          <p:cNvSpPr>
            <a:spLocks noChangeArrowheads="1"/>
          </p:cNvSpPr>
          <p:nvPr/>
        </p:nvSpPr>
        <p:spPr bwMode="gray">
          <a:xfrm>
            <a:off x="0" y="990600"/>
            <a:ext cx="9144000" cy="793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4567182"/>
            <a:ext cx="8359080" cy="682625"/>
          </a:xfrm>
        </p:spPr>
        <p:txBody>
          <a:bodyPr/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800" dirty="0">
                <a:solidFill>
                  <a:srgbClr val="0000FF"/>
                </a:solidFill>
              </a:rPr>
              <a:t>досвіду роботи</a:t>
            </a:r>
            <a:br>
              <a:rPr lang="uk-UA" sz="2800" dirty="0">
                <a:solidFill>
                  <a:srgbClr val="0000FF"/>
                </a:solidFill>
              </a:rPr>
            </a:br>
            <a:r>
              <a:rPr lang="uk-UA" i="1" dirty="0">
                <a:solidFill>
                  <a:srgbClr val="0000FF"/>
                </a:solidFill>
              </a:rPr>
              <a:t>Василенко Тетяни Володимирівни</a:t>
            </a:r>
            <a:r>
              <a:rPr lang="uk-UA" dirty="0" smtClean="0">
                <a:solidFill>
                  <a:srgbClr val="0000FF"/>
                </a:solidFill>
              </a:rPr>
              <a:t> </a:t>
            </a:r>
            <a:endParaRPr lang="uk-UA" dirty="0">
              <a:solidFill>
                <a:srgbClr val="0000FF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661248"/>
            <a:ext cx="35052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 rot="21120000">
            <a:off x="1246970" y="2852699"/>
            <a:ext cx="6192837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uk-UA" sz="3600" kern="10" dirty="0">
                <a:ln w="9360">
                  <a:solidFill>
                    <a:srgbClr val="CC99FF"/>
                  </a:solidFill>
                  <a:miter lim="800000"/>
                  <a:headEnd/>
                  <a:tailEnd/>
                </a:ln>
                <a:solidFill>
                  <a:srgbClr val="0070C0"/>
                </a:solidFill>
                <a:effectLst>
                  <a:outerShdw dist="53966" dir="2700000" algn="ctr" rotWithShape="0">
                    <a:srgbClr val="9999FF">
                      <a:alpha val="80011"/>
                    </a:srgbClr>
                  </a:outerShdw>
                </a:effectLst>
                <a:latin typeface="Impact"/>
              </a:rPr>
              <a:t>Презентація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1"/>
          <p:cNvGrpSpPr>
            <a:grpSpLocks/>
          </p:cNvGrpSpPr>
          <p:nvPr/>
        </p:nvGrpSpPr>
        <p:grpSpPr bwMode="auto">
          <a:xfrm>
            <a:off x="35496" y="1196752"/>
            <a:ext cx="6342805" cy="4348237"/>
            <a:chOff x="498" y="705"/>
            <a:chExt cx="4765" cy="3238"/>
          </a:xfrm>
        </p:grpSpPr>
        <p:sp>
          <p:nvSpPr>
            <p:cNvPr id="41988" name="Line 2"/>
            <p:cNvSpPr>
              <a:spLocks noChangeShapeType="1"/>
            </p:cNvSpPr>
            <p:nvPr/>
          </p:nvSpPr>
          <p:spPr bwMode="auto">
            <a:xfrm flipH="1" flipV="1">
              <a:off x="2027" y="1662"/>
              <a:ext cx="505" cy="4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uk-UA"/>
            </a:p>
          </p:txBody>
        </p:sp>
        <p:sp>
          <p:nvSpPr>
            <p:cNvPr id="41989" name="Oval 3"/>
            <p:cNvSpPr>
              <a:spLocks noChangeArrowheads="1"/>
            </p:cNvSpPr>
            <p:nvPr/>
          </p:nvSpPr>
          <p:spPr bwMode="auto">
            <a:xfrm>
              <a:off x="1138" y="1004"/>
              <a:ext cx="1088" cy="747"/>
            </a:xfrm>
            <a:prstGeom prst="ellipse">
              <a:avLst/>
            </a:pr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flatTx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sz="2200" b="1">
                  <a:solidFill>
                    <a:srgbClr val="0000FF"/>
                  </a:solidFill>
                  <a:latin typeface="Comic Sans MS" pitchFamily="66" charset="0"/>
                </a:rPr>
                <a:t>Фізика</a:t>
              </a:r>
            </a:p>
          </p:txBody>
        </p:sp>
        <p:sp>
          <p:nvSpPr>
            <p:cNvPr id="41990" name="Line 4"/>
            <p:cNvSpPr>
              <a:spLocks noChangeShapeType="1"/>
            </p:cNvSpPr>
            <p:nvPr/>
          </p:nvSpPr>
          <p:spPr bwMode="auto">
            <a:xfrm flipH="1" flipV="1">
              <a:off x="1574" y="2203"/>
              <a:ext cx="773" cy="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uk-UA"/>
            </a:p>
          </p:txBody>
        </p:sp>
        <p:sp>
          <p:nvSpPr>
            <p:cNvPr id="41991" name="Oval 5"/>
            <p:cNvSpPr>
              <a:spLocks noChangeArrowheads="1"/>
            </p:cNvSpPr>
            <p:nvPr/>
          </p:nvSpPr>
          <p:spPr bwMode="auto">
            <a:xfrm>
              <a:off x="498" y="1764"/>
              <a:ext cx="1087" cy="747"/>
            </a:xfrm>
            <a:prstGeom prst="ellipse">
              <a:avLst/>
            </a:pr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flatTx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sz="2400" b="1">
                  <a:solidFill>
                    <a:srgbClr val="0000FF"/>
                  </a:solidFill>
                  <a:latin typeface="Comic Sans MS" pitchFamily="66" charset="0"/>
                </a:rPr>
                <a:t>Хімія</a:t>
              </a:r>
            </a:p>
          </p:txBody>
        </p:sp>
        <p:sp>
          <p:nvSpPr>
            <p:cNvPr id="41992" name="Line 6"/>
            <p:cNvSpPr>
              <a:spLocks noChangeShapeType="1"/>
            </p:cNvSpPr>
            <p:nvPr/>
          </p:nvSpPr>
          <p:spPr bwMode="auto">
            <a:xfrm flipH="1">
              <a:off x="1732" y="2550"/>
              <a:ext cx="679" cy="2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uk-UA"/>
            </a:p>
          </p:txBody>
        </p:sp>
        <p:sp>
          <p:nvSpPr>
            <p:cNvPr id="41993" name="Oval 7"/>
            <p:cNvSpPr>
              <a:spLocks noChangeArrowheads="1"/>
            </p:cNvSpPr>
            <p:nvPr/>
          </p:nvSpPr>
          <p:spPr bwMode="auto">
            <a:xfrm>
              <a:off x="719" y="2629"/>
              <a:ext cx="1087" cy="747"/>
            </a:xfrm>
            <a:prstGeom prst="ellipse">
              <a:avLst/>
            </a:pr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flatTx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sz="2400" b="1">
                  <a:solidFill>
                    <a:srgbClr val="0000FF"/>
                  </a:solidFill>
                  <a:latin typeface="Comic Sans MS" pitchFamily="66" charset="0"/>
                </a:rPr>
                <a:t>Біологія</a:t>
              </a:r>
            </a:p>
          </p:txBody>
        </p:sp>
        <p:sp>
          <p:nvSpPr>
            <p:cNvPr id="41994" name="Line 8"/>
            <p:cNvSpPr>
              <a:spLocks noChangeShapeType="1"/>
            </p:cNvSpPr>
            <p:nvPr/>
          </p:nvSpPr>
          <p:spPr bwMode="auto">
            <a:xfrm flipH="1">
              <a:off x="2427" y="2713"/>
              <a:ext cx="268" cy="5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uk-UA"/>
            </a:p>
          </p:txBody>
        </p:sp>
        <p:sp>
          <p:nvSpPr>
            <p:cNvPr id="41995" name="Oval 9"/>
            <p:cNvSpPr>
              <a:spLocks noChangeArrowheads="1"/>
            </p:cNvSpPr>
            <p:nvPr/>
          </p:nvSpPr>
          <p:spPr bwMode="auto">
            <a:xfrm>
              <a:off x="1696" y="3195"/>
              <a:ext cx="1087" cy="747"/>
            </a:xfrm>
            <a:prstGeom prst="ellipse">
              <a:avLst/>
            </a:pr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flatTx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sz="2400" b="1">
                  <a:solidFill>
                    <a:srgbClr val="0000FF"/>
                  </a:solidFill>
                  <a:latin typeface="Comic Sans MS" pitchFamily="66" charset="0"/>
                </a:rPr>
                <a:t>Географія</a:t>
              </a:r>
            </a:p>
          </p:txBody>
        </p:sp>
        <p:sp>
          <p:nvSpPr>
            <p:cNvPr id="41996" name="Line 10"/>
            <p:cNvSpPr>
              <a:spLocks noChangeShapeType="1"/>
            </p:cNvSpPr>
            <p:nvPr/>
          </p:nvSpPr>
          <p:spPr bwMode="auto">
            <a:xfrm>
              <a:off x="3067" y="2713"/>
              <a:ext cx="266" cy="5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uk-UA"/>
            </a:p>
          </p:txBody>
        </p:sp>
        <p:sp>
          <p:nvSpPr>
            <p:cNvPr id="41997" name="Oval 11"/>
            <p:cNvSpPr>
              <a:spLocks noChangeArrowheads="1"/>
            </p:cNvSpPr>
            <p:nvPr/>
          </p:nvSpPr>
          <p:spPr bwMode="auto">
            <a:xfrm>
              <a:off x="2974" y="3196"/>
              <a:ext cx="1087" cy="747"/>
            </a:xfrm>
            <a:prstGeom prst="ellipse">
              <a:avLst/>
            </a:pr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flatTx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sz="2000" b="1">
                  <a:solidFill>
                    <a:srgbClr val="0000FF"/>
                  </a:solidFill>
                  <a:latin typeface="Comic Sans MS" pitchFamily="66" charset="0"/>
                </a:rPr>
                <a:t>Інформатика</a:t>
              </a:r>
            </a:p>
          </p:txBody>
        </p:sp>
        <p:sp>
          <p:nvSpPr>
            <p:cNvPr id="41998" name="Line 12"/>
            <p:cNvSpPr>
              <a:spLocks noChangeShapeType="1"/>
            </p:cNvSpPr>
            <p:nvPr/>
          </p:nvSpPr>
          <p:spPr bwMode="auto">
            <a:xfrm>
              <a:off x="3351" y="2548"/>
              <a:ext cx="675" cy="2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uk-UA"/>
            </a:p>
          </p:txBody>
        </p:sp>
        <p:sp>
          <p:nvSpPr>
            <p:cNvPr id="41999" name="Oval 13"/>
            <p:cNvSpPr>
              <a:spLocks noChangeArrowheads="1"/>
            </p:cNvSpPr>
            <p:nvPr/>
          </p:nvSpPr>
          <p:spPr bwMode="auto">
            <a:xfrm>
              <a:off x="3953" y="2631"/>
              <a:ext cx="1088" cy="747"/>
            </a:xfrm>
            <a:prstGeom prst="ellipse">
              <a:avLst/>
            </a:pr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flatTx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sz="2400" b="1">
                  <a:solidFill>
                    <a:srgbClr val="0000FF"/>
                  </a:solidFill>
                  <a:latin typeface="Comic Sans MS" pitchFamily="66" charset="0"/>
                </a:rPr>
                <a:t>Музика</a:t>
              </a:r>
            </a:p>
          </p:txBody>
        </p:sp>
        <p:sp>
          <p:nvSpPr>
            <p:cNvPr id="42000" name="Line 14"/>
            <p:cNvSpPr>
              <a:spLocks noChangeShapeType="1"/>
            </p:cNvSpPr>
            <p:nvPr/>
          </p:nvSpPr>
          <p:spPr bwMode="auto">
            <a:xfrm flipV="1">
              <a:off x="3415" y="2201"/>
              <a:ext cx="768" cy="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uk-UA"/>
            </a:p>
          </p:txBody>
        </p:sp>
        <p:sp>
          <p:nvSpPr>
            <p:cNvPr id="42001" name="Oval 15"/>
            <p:cNvSpPr>
              <a:spLocks noChangeArrowheads="1"/>
            </p:cNvSpPr>
            <p:nvPr/>
          </p:nvSpPr>
          <p:spPr bwMode="auto">
            <a:xfrm>
              <a:off x="4176" y="1766"/>
              <a:ext cx="1087" cy="747"/>
            </a:xfrm>
            <a:prstGeom prst="ellipse">
              <a:avLst/>
            </a:pr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flatTx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sz="1900" b="1">
                  <a:solidFill>
                    <a:srgbClr val="0000FF"/>
                  </a:solidFill>
                  <a:latin typeface="Comic Sans MS" pitchFamily="66" charset="0"/>
                </a:rPr>
                <a:t>Образотворче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sz="1900" b="1">
                  <a:solidFill>
                    <a:srgbClr val="0000FF"/>
                  </a:solidFill>
                  <a:latin typeface="Comic Sans MS" pitchFamily="66" charset="0"/>
                </a:rPr>
                <a:t> мистецтво</a:t>
              </a:r>
            </a:p>
          </p:txBody>
        </p:sp>
        <p:sp>
          <p:nvSpPr>
            <p:cNvPr id="42002" name="Line 16"/>
            <p:cNvSpPr>
              <a:spLocks noChangeShapeType="1"/>
            </p:cNvSpPr>
            <p:nvPr/>
          </p:nvSpPr>
          <p:spPr bwMode="auto">
            <a:xfrm flipV="1">
              <a:off x="3228" y="1662"/>
              <a:ext cx="501" cy="4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uk-UA"/>
            </a:p>
          </p:txBody>
        </p:sp>
        <p:sp>
          <p:nvSpPr>
            <p:cNvPr id="42003" name="Oval 17"/>
            <p:cNvSpPr>
              <a:spLocks noChangeArrowheads="1"/>
            </p:cNvSpPr>
            <p:nvPr/>
          </p:nvSpPr>
          <p:spPr bwMode="auto">
            <a:xfrm>
              <a:off x="3538" y="1005"/>
              <a:ext cx="1087" cy="747"/>
            </a:xfrm>
            <a:prstGeom prst="ellipse">
              <a:avLst/>
            </a:pr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flatTx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sz="2400" b="1">
                  <a:solidFill>
                    <a:srgbClr val="0000FF"/>
                  </a:solidFill>
                  <a:latin typeface="Comic Sans MS" pitchFamily="66" charset="0"/>
                </a:rPr>
                <a:t>Історія</a:t>
              </a:r>
            </a:p>
          </p:txBody>
        </p:sp>
        <p:sp>
          <p:nvSpPr>
            <p:cNvPr id="42004" name="Line 18"/>
            <p:cNvSpPr>
              <a:spLocks noChangeShapeType="1"/>
            </p:cNvSpPr>
            <p:nvPr/>
          </p:nvSpPr>
          <p:spPr bwMode="auto">
            <a:xfrm flipV="1">
              <a:off x="2880" y="1451"/>
              <a:ext cx="0" cy="5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uk-UA"/>
            </a:p>
          </p:txBody>
        </p:sp>
        <p:sp>
          <p:nvSpPr>
            <p:cNvPr id="42005" name="Oval 19"/>
            <p:cNvSpPr>
              <a:spLocks noChangeArrowheads="1"/>
            </p:cNvSpPr>
            <p:nvPr/>
          </p:nvSpPr>
          <p:spPr bwMode="auto">
            <a:xfrm>
              <a:off x="2336" y="705"/>
              <a:ext cx="1087" cy="747"/>
            </a:xfrm>
            <a:prstGeom prst="ellipse">
              <a:avLst/>
            </a:pr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flatTx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sz="2400" b="1">
                  <a:solidFill>
                    <a:srgbClr val="0000FF"/>
                  </a:solidFill>
                  <a:latin typeface="Comic Sans MS" pitchFamily="66" charset="0"/>
                </a:rPr>
                <a:t>Література</a:t>
              </a:r>
            </a:p>
          </p:txBody>
        </p:sp>
        <p:sp>
          <p:nvSpPr>
            <p:cNvPr id="42006" name="Oval 20"/>
            <p:cNvSpPr>
              <a:spLocks noChangeArrowheads="1"/>
            </p:cNvSpPr>
            <p:nvPr/>
          </p:nvSpPr>
          <p:spPr bwMode="auto">
            <a:xfrm>
              <a:off x="2336" y="1990"/>
              <a:ext cx="1087" cy="747"/>
            </a:xfrm>
            <a:prstGeom prst="ellipse">
              <a:avLst/>
            </a:pr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2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flatTx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sz="2000" b="1">
                  <a:solidFill>
                    <a:srgbClr val="0000FF"/>
                  </a:solidFill>
                  <a:latin typeface="Comic Sans MS" pitchFamily="66" charset="0"/>
                </a:rPr>
                <a:t>Математика</a:t>
              </a:r>
            </a:p>
          </p:txBody>
        </p:sp>
      </p:grp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-72975" y="54637"/>
            <a:ext cx="5797103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2500"/>
              </a:spcBef>
              <a:buClrTx/>
              <a:buFontTx/>
              <a:buNone/>
            </a:pPr>
            <a:r>
              <a:rPr lang="uk-UA" sz="4000" b="1" dirty="0"/>
              <a:t>Міжпредметні зв’язки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r="14143"/>
          <a:stretch/>
        </p:blipFill>
        <p:spPr bwMode="auto">
          <a:xfrm>
            <a:off x="6114939" y="4540517"/>
            <a:ext cx="2857437" cy="223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4614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304800"/>
            <a:ext cx="8229600" cy="563563"/>
          </a:xfrm>
        </p:spPr>
        <p:txBody>
          <a:bodyPr/>
          <a:lstStyle/>
          <a:p>
            <a:r>
              <a:rPr lang="uk-UA" dirty="0" smtClean="0"/>
              <a:t>Результативність роботи</a:t>
            </a:r>
            <a:endParaRPr lang="en-US" dirty="0"/>
          </a:p>
        </p:txBody>
      </p:sp>
      <p:graphicFrame>
        <p:nvGraphicFramePr>
          <p:cNvPr id="56390" name="Group 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2039533"/>
              </p:ext>
            </p:extLst>
          </p:nvPr>
        </p:nvGraphicFramePr>
        <p:xfrm>
          <a:off x="395535" y="1700808"/>
          <a:ext cx="8136905" cy="3960439"/>
        </p:xfrm>
        <a:graphic>
          <a:graphicData uri="http://schemas.openxmlformats.org/drawingml/2006/table">
            <a:tbl>
              <a:tblPr/>
              <a:tblGrid>
                <a:gridCol w="1935264"/>
                <a:gridCol w="1549411"/>
                <a:gridCol w="1549410"/>
                <a:gridCol w="1551410"/>
                <a:gridCol w="1551410"/>
              </a:tblGrid>
              <a:tr h="772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uk-UA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Алгебра, якість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6699FF"/>
                        </a:gs>
                        <a:gs pos="10000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Геометрія, якість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6699FF"/>
                        </a:gs>
                        <a:gs pos="10000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Алгебра, успішність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6699FF"/>
                        </a:gs>
                        <a:gs pos="10000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Геометрія, успішність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6699FF"/>
                        </a:gs>
                        <a:gs pos="10000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10627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8-А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39%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39%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100%</a:t>
                      </a:r>
                      <a:endParaRPr kumimoji="0" lang="uk-UA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10627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7399B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uk-UA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7399B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8-Б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7399B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43%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43%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100%</a:t>
                      </a:r>
                      <a:endParaRPr kumimoji="0" lang="uk-UA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100%</a:t>
                      </a:r>
                      <a:endParaRPr kumimoji="0" lang="uk-UA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10627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7399B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uk-UA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7399B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9-А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7399B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39%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39%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100%</a:t>
                      </a:r>
                      <a:endParaRPr kumimoji="0" lang="uk-UA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100%</a:t>
                      </a:r>
                      <a:endParaRPr kumimoji="0" lang="uk-UA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/>
              <a:t>Міські олімпіади</a:t>
            </a:r>
            <a:endParaRPr lang="en-US" sz="2000" dirty="0"/>
          </a:p>
        </p:txBody>
      </p:sp>
      <p:grpSp>
        <p:nvGrpSpPr>
          <p:cNvPr id="66593" name="Group 33"/>
          <p:cNvGrpSpPr>
            <a:grpSpLocks/>
          </p:cNvGrpSpPr>
          <p:nvPr/>
        </p:nvGrpSpPr>
        <p:grpSpPr bwMode="auto">
          <a:xfrm>
            <a:off x="1066800" y="1450975"/>
            <a:ext cx="7543800" cy="4492625"/>
            <a:chOff x="672" y="914"/>
            <a:chExt cx="4752" cy="2830"/>
          </a:xfrm>
        </p:grpSpPr>
        <p:sp>
          <p:nvSpPr>
            <p:cNvPr id="66563" name="Freeform 3"/>
            <p:cNvSpPr>
              <a:spLocks noEditPoints="1"/>
            </p:cNvSpPr>
            <p:nvPr/>
          </p:nvSpPr>
          <p:spPr bwMode="gray">
            <a:xfrm>
              <a:off x="768" y="1200"/>
              <a:ext cx="3744" cy="2544"/>
            </a:xfrm>
            <a:custGeom>
              <a:avLst/>
              <a:gdLst>
                <a:gd name="T0" fmla="*/ 1092 w 2820"/>
                <a:gd name="T1" fmla="*/ 50 h 2912"/>
                <a:gd name="T2" fmla="*/ 822 w 2820"/>
                <a:gd name="T3" fmla="*/ 168 h 2912"/>
                <a:gd name="T4" fmla="*/ 594 w 2820"/>
                <a:gd name="T5" fmla="*/ 300 h 2912"/>
                <a:gd name="T6" fmla="*/ 406 w 2820"/>
                <a:gd name="T7" fmla="*/ 446 h 2912"/>
                <a:gd name="T8" fmla="*/ 254 w 2820"/>
                <a:gd name="T9" fmla="*/ 604 h 2912"/>
                <a:gd name="T10" fmla="*/ 140 w 2820"/>
                <a:gd name="T11" fmla="*/ 772 h 2912"/>
                <a:gd name="T12" fmla="*/ 60 w 2820"/>
                <a:gd name="T13" fmla="*/ 944 h 2912"/>
                <a:gd name="T14" fmla="*/ 14 w 2820"/>
                <a:gd name="T15" fmla="*/ 1122 h 2912"/>
                <a:gd name="T16" fmla="*/ 0 w 2820"/>
                <a:gd name="T17" fmla="*/ 1300 h 2912"/>
                <a:gd name="T18" fmla="*/ 18 w 2820"/>
                <a:gd name="T19" fmla="*/ 1476 h 2912"/>
                <a:gd name="T20" fmla="*/ 64 w 2820"/>
                <a:gd name="T21" fmla="*/ 1650 h 2912"/>
                <a:gd name="T22" fmla="*/ 138 w 2820"/>
                <a:gd name="T23" fmla="*/ 1818 h 2912"/>
                <a:gd name="T24" fmla="*/ 238 w 2820"/>
                <a:gd name="T25" fmla="*/ 1978 h 2912"/>
                <a:gd name="T26" fmla="*/ 364 w 2820"/>
                <a:gd name="T27" fmla="*/ 2126 h 2912"/>
                <a:gd name="T28" fmla="*/ 512 w 2820"/>
                <a:gd name="T29" fmla="*/ 2262 h 2912"/>
                <a:gd name="T30" fmla="*/ 684 w 2820"/>
                <a:gd name="T31" fmla="*/ 2382 h 2912"/>
                <a:gd name="T32" fmla="*/ 874 w 2820"/>
                <a:gd name="T33" fmla="*/ 2484 h 2912"/>
                <a:gd name="T34" fmla="*/ 1086 w 2820"/>
                <a:gd name="T35" fmla="*/ 2564 h 2912"/>
                <a:gd name="T36" fmla="*/ 1314 w 2820"/>
                <a:gd name="T37" fmla="*/ 2622 h 2912"/>
                <a:gd name="T38" fmla="*/ 1558 w 2820"/>
                <a:gd name="T39" fmla="*/ 2654 h 2912"/>
                <a:gd name="T40" fmla="*/ 1818 w 2820"/>
                <a:gd name="T41" fmla="*/ 2658 h 2912"/>
                <a:gd name="T42" fmla="*/ 2090 w 2820"/>
                <a:gd name="T43" fmla="*/ 2632 h 2912"/>
                <a:gd name="T44" fmla="*/ 2374 w 2820"/>
                <a:gd name="T45" fmla="*/ 2574 h 2912"/>
                <a:gd name="T46" fmla="*/ 2544 w 2820"/>
                <a:gd name="T47" fmla="*/ 2912 h 2912"/>
                <a:gd name="T48" fmla="*/ 1868 w 2820"/>
                <a:gd name="T49" fmla="*/ 1552 h 2912"/>
                <a:gd name="T50" fmla="*/ 1956 w 2820"/>
                <a:gd name="T51" fmla="*/ 1914 h 2912"/>
                <a:gd name="T52" fmla="*/ 1788 w 2820"/>
                <a:gd name="T53" fmla="*/ 1936 h 2912"/>
                <a:gd name="T54" fmla="*/ 1616 w 2820"/>
                <a:gd name="T55" fmla="*/ 1934 h 2912"/>
                <a:gd name="T56" fmla="*/ 1442 w 2820"/>
                <a:gd name="T57" fmla="*/ 1912 h 2912"/>
                <a:gd name="T58" fmla="*/ 1272 w 2820"/>
                <a:gd name="T59" fmla="*/ 1872 h 2912"/>
                <a:gd name="T60" fmla="*/ 1108 w 2820"/>
                <a:gd name="T61" fmla="*/ 1812 h 2912"/>
                <a:gd name="T62" fmla="*/ 952 w 2820"/>
                <a:gd name="T63" fmla="*/ 1736 h 2912"/>
                <a:gd name="T64" fmla="*/ 810 w 2820"/>
                <a:gd name="T65" fmla="*/ 1646 h 2912"/>
                <a:gd name="T66" fmla="*/ 684 w 2820"/>
                <a:gd name="T67" fmla="*/ 1542 h 2912"/>
                <a:gd name="T68" fmla="*/ 578 w 2820"/>
                <a:gd name="T69" fmla="*/ 1428 h 2912"/>
                <a:gd name="T70" fmla="*/ 494 w 2820"/>
                <a:gd name="T71" fmla="*/ 1304 h 2912"/>
                <a:gd name="T72" fmla="*/ 438 w 2820"/>
                <a:gd name="T73" fmla="*/ 1170 h 2912"/>
                <a:gd name="T74" fmla="*/ 410 w 2820"/>
                <a:gd name="T75" fmla="*/ 1032 h 2912"/>
                <a:gd name="T76" fmla="*/ 416 w 2820"/>
                <a:gd name="T77" fmla="*/ 888 h 2912"/>
                <a:gd name="T78" fmla="*/ 460 w 2820"/>
                <a:gd name="T79" fmla="*/ 742 h 2912"/>
                <a:gd name="T80" fmla="*/ 544 w 2820"/>
                <a:gd name="T81" fmla="*/ 592 h 2912"/>
                <a:gd name="T82" fmla="*/ 670 w 2820"/>
                <a:gd name="T83" fmla="*/ 444 h 2912"/>
                <a:gd name="T84" fmla="*/ 844 w 2820"/>
                <a:gd name="T85" fmla="*/ 298 h 2912"/>
                <a:gd name="T86" fmla="*/ 1070 w 2820"/>
                <a:gd name="T87" fmla="*/ 154 h 2912"/>
                <a:gd name="T88" fmla="*/ 1348 w 2820"/>
                <a:gd name="T89" fmla="*/ 16 h 2912"/>
                <a:gd name="T90" fmla="*/ 1244 w 2820"/>
                <a:gd name="T91" fmla="*/ 0 h 2912"/>
                <a:gd name="T92" fmla="*/ 2820 w 2820"/>
                <a:gd name="T93" fmla="*/ 1934 h 2912"/>
                <a:gd name="T94" fmla="*/ 2820 w 2820"/>
                <a:gd name="T95" fmla="*/ 1934 h 2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20" h="2912">
                  <a:moveTo>
                    <a:pt x="1244" y="0"/>
                  </a:moveTo>
                  <a:lnTo>
                    <a:pt x="1092" y="50"/>
                  </a:lnTo>
                  <a:lnTo>
                    <a:pt x="952" y="106"/>
                  </a:lnTo>
                  <a:lnTo>
                    <a:pt x="822" y="168"/>
                  </a:lnTo>
                  <a:lnTo>
                    <a:pt x="704" y="232"/>
                  </a:lnTo>
                  <a:lnTo>
                    <a:pt x="594" y="300"/>
                  </a:lnTo>
                  <a:lnTo>
                    <a:pt x="494" y="372"/>
                  </a:lnTo>
                  <a:lnTo>
                    <a:pt x="406" y="446"/>
                  </a:lnTo>
                  <a:lnTo>
                    <a:pt x="324" y="524"/>
                  </a:lnTo>
                  <a:lnTo>
                    <a:pt x="254" y="604"/>
                  </a:lnTo>
                  <a:lnTo>
                    <a:pt x="192" y="686"/>
                  </a:lnTo>
                  <a:lnTo>
                    <a:pt x="140" y="772"/>
                  </a:lnTo>
                  <a:lnTo>
                    <a:pt x="96" y="856"/>
                  </a:lnTo>
                  <a:lnTo>
                    <a:pt x="60" y="944"/>
                  </a:lnTo>
                  <a:lnTo>
                    <a:pt x="32" y="1032"/>
                  </a:lnTo>
                  <a:lnTo>
                    <a:pt x="14" y="1122"/>
                  </a:lnTo>
                  <a:lnTo>
                    <a:pt x="2" y="1210"/>
                  </a:lnTo>
                  <a:lnTo>
                    <a:pt x="0" y="1300"/>
                  </a:lnTo>
                  <a:lnTo>
                    <a:pt x="4" y="1388"/>
                  </a:lnTo>
                  <a:lnTo>
                    <a:pt x="18" y="1476"/>
                  </a:lnTo>
                  <a:lnTo>
                    <a:pt x="36" y="1564"/>
                  </a:lnTo>
                  <a:lnTo>
                    <a:pt x="64" y="1650"/>
                  </a:lnTo>
                  <a:lnTo>
                    <a:pt x="96" y="1736"/>
                  </a:lnTo>
                  <a:lnTo>
                    <a:pt x="138" y="1818"/>
                  </a:lnTo>
                  <a:lnTo>
                    <a:pt x="184" y="1900"/>
                  </a:lnTo>
                  <a:lnTo>
                    <a:pt x="238" y="1978"/>
                  </a:lnTo>
                  <a:lnTo>
                    <a:pt x="298" y="2054"/>
                  </a:lnTo>
                  <a:lnTo>
                    <a:pt x="364" y="2126"/>
                  </a:lnTo>
                  <a:lnTo>
                    <a:pt x="434" y="2196"/>
                  </a:lnTo>
                  <a:lnTo>
                    <a:pt x="512" y="2262"/>
                  </a:lnTo>
                  <a:lnTo>
                    <a:pt x="596" y="2324"/>
                  </a:lnTo>
                  <a:lnTo>
                    <a:pt x="684" y="2382"/>
                  </a:lnTo>
                  <a:lnTo>
                    <a:pt x="776" y="2436"/>
                  </a:lnTo>
                  <a:lnTo>
                    <a:pt x="874" y="2484"/>
                  </a:lnTo>
                  <a:lnTo>
                    <a:pt x="978" y="2526"/>
                  </a:lnTo>
                  <a:lnTo>
                    <a:pt x="1086" y="2564"/>
                  </a:lnTo>
                  <a:lnTo>
                    <a:pt x="1198" y="2596"/>
                  </a:lnTo>
                  <a:lnTo>
                    <a:pt x="1314" y="2622"/>
                  </a:lnTo>
                  <a:lnTo>
                    <a:pt x="1434" y="2642"/>
                  </a:lnTo>
                  <a:lnTo>
                    <a:pt x="1558" y="2654"/>
                  </a:lnTo>
                  <a:lnTo>
                    <a:pt x="1686" y="2660"/>
                  </a:lnTo>
                  <a:lnTo>
                    <a:pt x="1818" y="2658"/>
                  </a:lnTo>
                  <a:lnTo>
                    <a:pt x="1952" y="2650"/>
                  </a:lnTo>
                  <a:lnTo>
                    <a:pt x="2090" y="2632"/>
                  </a:lnTo>
                  <a:lnTo>
                    <a:pt x="2230" y="2608"/>
                  </a:lnTo>
                  <a:lnTo>
                    <a:pt x="2374" y="2574"/>
                  </a:lnTo>
                  <a:lnTo>
                    <a:pt x="2542" y="2912"/>
                  </a:lnTo>
                  <a:lnTo>
                    <a:pt x="2544" y="2912"/>
                  </a:lnTo>
                  <a:lnTo>
                    <a:pt x="2820" y="1934"/>
                  </a:lnTo>
                  <a:lnTo>
                    <a:pt x="1868" y="1552"/>
                  </a:lnTo>
                  <a:lnTo>
                    <a:pt x="2036" y="1894"/>
                  </a:lnTo>
                  <a:lnTo>
                    <a:pt x="1956" y="1914"/>
                  </a:lnTo>
                  <a:lnTo>
                    <a:pt x="1872" y="1928"/>
                  </a:lnTo>
                  <a:lnTo>
                    <a:pt x="1788" y="1936"/>
                  </a:lnTo>
                  <a:lnTo>
                    <a:pt x="1702" y="1938"/>
                  </a:lnTo>
                  <a:lnTo>
                    <a:pt x="1616" y="1934"/>
                  </a:lnTo>
                  <a:lnTo>
                    <a:pt x="1528" y="1926"/>
                  </a:lnTo>
                  <a:lnTo>
                    <a:pt x="1442" y="1912"/>
                  </a:lnTo>
                  <a:lnTo>
                    <a:pt x="1356" y="1894"/>
                  </a:lnTo>
                  <a:lnTo>
                    <a:pt x="1272" y="1872"/>
                  </a:lnTo>
                  <a:lnTo>
                    <a:pt x="1188" y="1844"/>
                  </a:lnTo>
                  <a:lnTo>
                    <a:pt x="1108" y="1812"/>
                  </a:lnTo>
                  <a:lnTo>
                    <a:pt x="1028" y="1776"/>
                  </a:lnTo>
                  <a:lnTo>
                    <a:pt x="952" y="1736"/>
                  </a:lnTo>
                  <a:lnTo>
                    <a:pt x="880" y="1692"/>
                  </a:lnTo>
                  <a:lnTo>
                    <a:pt x="810" y="1646"/>
                  </a:lnTo>
                  <a:lnTo>
                    <a:pt x="744" y="1596"/>
                  </a:lnTo>
                  <a:lnTo>
                    <a:pt x="684" y="1542"/>
                  </a:lnTo>
                  <a:lnTo>
                    <a:pt x="628" y="1486"/>
                  </a:lnTo>
                  <a:lnTo>
                    <a:pt x="578" y="1428"/>
                  </a:lnTo>
                  <a:lnTo>
                    <a:pt x="532" y="1366"/>
                  </a:lnTo>
                  <a:lnTo>
                    <a:pt x="494" y="1304"/>
                  </a:lnTo>
                  <a:lnTo>
                    <a:pt x="462" y="1238"/>
                  </a:lnTo>
                  <a:lnTo>
                    <a:pt x="438" y="1170"/>
                  </a:lnTo>
                  <a:lnTo>
                    <a:pt x="420" y="1102"/>
                  </a:lnTo>
                  <a:lnTo>
                    <a:pt x="410" y="1032"/>
                  </a:lnTo>
                  <a:lnTo>
                    <a:pt x="410" y="960"/>
                  </a:lnTo>
                  <a:lnTo>
                    <a:pt x="416" y="888"/>
                  </a:lnTo>
                  <a:lnTo>
                    <a:pt x="434" y="816"/>
                  </a:lnTo>
                  <a:lnTo>
                    <a:pt x="460" y="742"/>
                  </a:lnTo>
                  <a:lnTo>
                    <a:pt x="496" y="668"/>
                  </a:lnTo>
                  <a:lnTo>
                    <a:pt x="544" y="592"/>
                  </a:lnTo>
                  <a:lnTo>
                    <a:pt x="602" y="518"/>
                  </a:lnTo>
                  <a:lnTo>
                    <a:pt x="670" y="444"/>
                  </a:lnTo>
                  <a:lnTo>
                    <a:pt x="752" y="370"/>
                  </a:lnTo>
                  <a:lnTo>
                    <a:pt x="844" y="298"/>
                  </a:lnTo>
                  <a:lnTo>
                    <a:pt x="950" y="226"/>
                  </a:lnTo>
                  <a:lnTo>
                    <a:pt x="1070" y="154"/>
                  </a:lnTo>
                  <a:lnTo>
                    <a:pt x="1202" y="84"/>
                  </a:lnTo>
                  <a:lnTo>
                    <a:pt x="1348" y="16"/>
                  </a:lnTo>
                  <a:lnTo>
                    <a:pt x="1244" y="0"/>
                  </a:lnTo>
                  <a:lnTo>
                    <a:pt x="1244" y="0"/>
                  </a:lnTo>
                  <a:lnTo>
                    <a:pt x="1244" y="0"/>
                  </a:lnTo>
                  <a:close/>
                  <a:moveTo>
                    <a:pt x="2820" y="1934"/>
                  </a:moveTo>
                  <a:lnTo>
                    <a:pt x="2820" y="1934"/>
                  </a:lnTo>
                  <a:lnTo>
                    <a:pt x="2820" y="193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>
              <a:outerShdw dist="206741" dir="8249373" algn="ctr" rotWithShape="0">
                <a:srgbClr val="C1D1D3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grpSp>
          <p:nvGrpSpPr>
            <p:cNvPr id="66564" name="Group 4"/>
            <p:cNvGrpSpPr>
              <a:grpSpLocks/>
            </p:cNvGrpSpPr>
            <p:nvPr/>
          </p:nvGrpSpPr>
          <p:grpSpPr bwMode="auto">
            <a:xfrm>
              <a:off x="2016" y="2369"/>
              <a:ext cx="1371" cy="1279"/>
              <a:chOff x="1776" y="2417"/>
              <a:chExt cx="1371" cy="1279"/>
            </a:xfrm>
          </p:grpSpPr>
          <p:pic>
            <p:nvPicPr>
              <p:cNvPr id="66565" name="Picture 5" descr="Picture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3353"/>
                <a:ext cx="1248" cy="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566" name="Oval 6"/>
              <p:cNvSpPr>
                <a:spLocks noChangeArrowheads="1"/>
              </p:cNvSpPr>
              <p:nvPr/>
            </p:nvSpPr>
            <p:spPr bwMode="gray">
              <a:xfrm>
                <a:off x="1877" y="2417"/>
                <a:ext cx="1270" cy="119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6567" name="Oval 7"/>
              <p:cNvSpPr>
                <a:spLocks noChangeArrowheads="1"/>
              </p:cNvSpPr>
              <p:nvPr/>
            </p:nvSpPr>
            <p:spPr bwMode="gray">
              <a:xfrm>
                <a:off x="1890" y="2423"/>
                <a:ext cx="1049" cy="104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6568" name="Oval 8"/>
              <p:cNvSpPr>
                <a:spLocks noChangeArrowheads="1"/>
              </p:cNvSpPr>
              <p:nvPr/>
            </p:nvSpPr>
            <p:spPr bwMode="gray">
              <a:xfrm>
                <a:off x="1901" y="2433"/>
                <a:ext cx="998" cy="98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6569" name="Oval 9"/>
              <p:cNvSpPr>
                <a:spLocks noChangeArrowheads="1"/>
              </p:cNvSpPr>
              <p:nvPr/>
            </p:nvSpPr>
            <p:spPr bwMode="gray">
              <a:xfrm>
                <a:off x="1959" y="2461"/>
                <a:ext cx="1065" cy="106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</p:grpSp>
        <p:grpSp>
          <p:nvGrpSpPr>
            <p:cNvPr id="66570" name="Group 10"/>
            <p:cNvGrpSpPr>
              <a:grpSpLocks/>
            </p:cNvGrpSpPr>
            <p:nvPr/>
          </p:nvGrpSpPr>
          <p:grpSpPr bwMode="auto">
            <a:xfrm>
              <a:off x="816" y="2140"/>
              <a:ext cx="1056" cy="1028"/>
              <a:chOff x="576" y="2188"/>
              <a:chExt cx="1056" cy="1028"/>
            </a:xfrm>
          </p:grpSpPr>
          <p:pic>
            <p:nvPicPr>
              <p:cNvPr id="66571" name="Picture 11" descr="Picture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" y="2924"/>
                <a:ext cx="1056" cy="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572" name="Oval 12"/>
              <p:cNvSpPr>
                <a:spLocks noChangeArrowheads="1"/>
              </p:cNvSpPr>
              <p:nvPr/>
            </p:nvSpPr>
            <p:spPr bwMode="gray">
              <a:xfrm>
                <a:off x="714" y="2188"/>
                <a:ext cx="860" cy="8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6573" name="Oval 13"/>
              <p:cNvSpPr>
                <a:spLocks noChangeArrowheads="1"/>
              </p:cNvSpPr>
              <p:nvPr/>
            </p:nvSpPr>
            <p:spPr bwMode="gray">
              <a:xfrm>
                <a:off x="725" y="2193"/>
                <a:ext cx="839" cy="83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6574" name="Oval 14"/>
              <p:cNvSpPr>
                <a:spLocks noChangeArrowheads="1"/>
              </p:cNvSpPr>
              <p:nvPr/>
            </p:nvSpPr>
            <p:spPr bwMode="gray">
              <a:xfrm>
                <a:off x="734" y="2201"/>
                <a:ext cx="798" cy="784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6575" name="Oval 15"/>
              <p:cNvSpPr>
                <a:spLocks noChangeArrowheads="1"/>
              </p:cNvSpPr>
              <p:nvPr/>
            </p:nvSpPr>
            <p:spPr bwMode="gray">
              <a:xfrm>
                <a:off x="780" y="2223"/>
                <a:ext cx="710" cy="63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</p:grpSp>
        <p:grpSp>
          <p:nvGrpSpPr>
            <p:cNvPr id="66576" name="Group 16"/>
            <p:cNvGrpSpPr>
              <a:grpSpLocks/>
            </p:cNvGrpSpPr>
            <p:nvPr/>
          </p:nvGrpSpPr>
          <p:grpSpPr bwMode="auto">
            <a:xfrm>
              <a:off x="672" y="1278"/>
              <a:ext cx="949" cy="759"/>
              <a:chOff x="432" y="1326"/>
              <a:chExt cx="949" cy="759"/>
            </a:xfrm>
          </p:grpSpPr>
          <p:pic>
            <p:nvPicPr>
              <p:cNvPr id="66577" name="Picture 17" descr="Picture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1847"/>
                <a:ext cx="864" cy="2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578" name="Oval 18"/>
              <p:cNvSpPr>
                <a:spLocks noChangeArrowheads="1"/>
              </p:cNvSpPr>
              <p:nvPr/>
            </p:nvSpPr>
            <p:spPr bwMode="gray">
              <a:xfrm>
                <a:off x="560" y="1326"/>
                <a:ext cx="645" cy="645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6579" name="Oval 19"/>
              <p:cNvSpPr>
                <a:spLocks noChangeArrowheads="1"/>
              </p:cNvSpPr>
              <p:nvPr/>
            </p:nvSpPr>
            <p:spPr bwMode="gray">
              <a:xfrm>
                <a:off x="568" y="1329"/>
                <a:ext cx="813" cy="75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6580" name="Oval 20"/>
              <p:cNvSpPr>
                <a:spLocks noChangeArrowheads="1"/>
              </p:cNvSpPr>
              <p:nvPr/>
            </p:nvSpPr>
            <p:spPr bwMode="gray">
              <a:xfrm>
                <a:off x="674" y="1383"/>
                <a:ext cx="599" cy="58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6581" name="Oval 21"/>
              <p:cNvSpPr>
                <a:spLocks noChangeArrowheads="1"/>
              </p:cNvSpPr>
              <p:nvPr/>
            </p:nvSpPr>
            <p:spPr bwMode="gray">
              <a:xfrm>
                <a:off x="609" y="1352"/>
                <a:ext cx="534" cy="47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</p:grpSp>
        <p:grpSp>
          <p:nvGrpSpPr>
            <p:cNvPr id="66582" name="Group 22"/>
            <p:cNvGrpSpPr>
              <a:grpSpLocks/>
            </p:cNvGrpSpPr>
            <p:nvPr/>
          </p:nvGrpSpPr>
          <p:grpSpPr bwMode="auto">
            <a:xfrm>
              <a:off x="1680" y="914"/>
              <a:ext cx="837" cy="629"/>
              <a:chOff x="1440" y="962"/>
              <a:chExt cx="837" cy="629"/>
            </a:xfrm>
          </p:grpSpPr>
          <p:pic>
            <p:nvPicPr>
              <p:cNvPr id="66583" name="Picture 23" descr="Picture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1296"/>
                <a:ext cx="672" cy="1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585" name="Oval 25"/>
              <p:cNvSpPr>
                <a:spLocks noChangeArrowheads="1"/>
              </p:cNvSpPr>
              <p:nvPr/>
            </p:nvSpPr>
            <p:spPr bwMode="gray">
              <a:xfrm>
                <a:off x="1571" y="962"/>
                <a:ext cx="706" cy="584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6586" name="Oval 26"/>
              <p:cNvSpPr>
                <a:spLocks noChangeArrowheads="1"/>
              </p:cNvSpPr>
              <p:nvPr/>
            </p:nvSpPr>
            <p:spPr bwMode="gray">
              <a:xfrm>
                <a:off x="1575" y="966"/>
                <a:ext cx="702" cy="625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6587" name="Oval 27"/>
              <p:cNvSpPr>
                <a:spLocks noChangeArrowheads="1"/>
              </p:cNvSpPr>
              <p:nvPr/>
            </p:nvSpPr>
            <p:spPr bwMode="gray">
              <a:xfrm>
                <a:off x="1598" y="978"/>
                <a:ext cx="541" cy="504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</p:grpSp>
        <p:sp>
          <p:nvSpPr>
            <p:cNvPr id="66588" name="Text Box 28"/>
            <p:cNvSpPr txBox="1">
              <a:spLocks noChangeArrowheads="1"/>
            </p:cNvSpPr>
            <p:nvPr/>
          </p:nvSpPr>
          <p:spPr bwMode="auto">
            <a:xfrm>
              <a:off x="1849" y="935"/>
              <a:ext cx="668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uk-UA" sz="1400" b="1" dirty="0" smtClean="0">
                  <a:solidFill>
                    <a:srgbClr val="000000"/>
                  </a:solidFill>
                </a:rPr>
                <a:t>5 учасників</a:t>
              </a:r>
            </a:p>
            <a:p>
              <a:pPr algn="ctr"/>
              <a:r>
                <a:rPr lang="uk-UA" sz="1400" b="1" dirty="0" smtClean="0">
                  <a:solidFill>
                    <a:srgbClr val="000000"/>
                  </a:solidFill>
                </a:rPr>
                <a:t>2009 р.</a:t>
              </a:r>
              <a:endParaRPr lang="en-US" dirty="0"/>
            </a:p>
          </p:txBody>
        </p:sp>
        <p:sp>
          <p:nvSpPr>
            <p:cNvPr id="66589" name="Text Box 29"/>
            <p:cNvSpPr txBox="1">
              <a:spLocks noChangeArrowheads="1"/>
            </p:cNvSpPr>
            <p:nvPr/>
          </p:nvSpPr>
          <p:spPr bwMode="auto">
            <a:xfrm>
              <a:off x="773" y="1451"/>
              <a:ext cx="698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uk-UA" sz="1400" b="1" dirty="0" smtClean="0">
                  <a:solidFill>
                    <a:srgbClr val="000000"/>
                  </a:solidFill>
                </a:rPr>
                <a:t>6 учасників</a:t>
              </a:r>
            </a:p>
            <a:p>
              <a:pPr algn="ctr"/>
              <a:r>
                <a:rPr lang="uk-UA" sz="1400" b="1" dirty="0" smtClean="0">
                  <a:solidFill>
                    <a:srgbClr val="000000"/>
                  </a:solidFill>
                </a:rPr>
                <a:t>2010 р.</a:t>
              </a:r>
              <a:endParaRPr lang="en-US" sz="1400" dirty="0"/>
            </a:p>
          </p:txBody>
        </p:sp>
        <p:sp>
          <p:nvSpPr>
            <p:cNvPr id="66590" name="Text Box 30"/>
            <p:cNvSpPr txBox="1">
              <a:spLocks noChangeArrowheads="1"/>
            </p:cNvSpPr>
            <p:nvPr/>
          </p:nvSpPr>
          <p:spPr bwMode="auto">
            <a:xfrm>
              <a:off x="1015" y="2442"/>
              <a:ext cx="72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uk-UA" sz="1400" b="1" dirty="0" smtClean="0">
                  <a:solidFill>
                    <a:srgbClr val="000000"/>
                  </a:solidFill>
                </a:rPr>
                <a:t>4 учасника</a:t>
              </a:r>
            </a:p>
            <a:p>
              <a:pPr algn="ctr"/>
              <a:r>
                <a:rPr lang="uk-UA" sz="1400" b="1" dirty="0" smtClean="0">
                  <a:solidFill>
                    <a:srgbClr val="000000"/>
                  </a:solidFill>
                </a:rPr>
                <a:t>2011 р.</a:t>
              </a:r>
              <a:endParaRPr lang="en-US" sz="1400" b="1" dirty="0"/>
            </a:p>
          </p:txBody>
        </p:sp>
        <p:sp>
          <p:nvSpPr>
            <p:cNvPr id="66591" name="Text Box 31"/>
            <p:cNvSpPr txBox="1">
              <a:spLocks noChangeArrowheads="1"/>
            </p:cNvSpPr>
            <p:nvPr/>
          </p:nvSpPr>
          <p:spPr bwMode="auto">
            <a:xfrm>
              <a:off x="2064" y="2513"/>
              <a:ext cx="1397" cy="1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uk-UA" sz="2800" dirty="0" smtClean="0">
                  <a:solidFill>
                    <a:srgbClr val="FF0000"/>
                  </a:solidFill>
                </a:rPr>
                <a:t>ІІ місце,</a:t>
              </a:r>
            </a:p>
            <a:p>
              <a:pPr algn="ctr"/>
              <a:r>
                <a:rPr lang="uk-UA" sz="2800" dirty="0" smtClean="0">
                  <a:solidFill>
                    <a:srgbClr val="FF0000"/>
                  </a:solidFill>
                </a:rPr>
                <a:t>Корольов Д.</a:t>
              </a:r>
            </a:p>
            <a:p>
              <a:pPr algn="ctr"/>
              <a:r>
                <a:rPr lang="uk-UA" sz="2800" dirty="0" smtClean="0">
                  <a:solidFill>
                    <a:srgbClr val="FF0000"/>
                  </a:solidFill>
                </a:rPr>
                <a:t>6 клас</a:t>
              </a:r>
            </a:p>
            <a:p>
              <a:pPr algn="ctr"/>
              <a:r>
                <a:rPr lang="uk-UA" sz="1400" b="1" dirty="0" smtClean="0">
                  <a:solidFill>
                    <a:srgbClr val="FF0000"/>
                  </a:solidFill>
                </a:rPr>
                <a:t>2011р.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66592" name="Text Box 32"/>
            <p:cNvSpPr txBox="1">
              <a:spLocks noChangeArrowheads="1"/>
            </p:cNvSpPr>
            <p:nvPr/>
          </p:nvSpPr>
          <p:spPr bwMode="auto">
            <a:xfrm>
              <a:off x="3470" y="2304"/>
              <a:ext cx="19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uk-UA" sz="28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Результативність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81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27384"/>
            <a:ext cx="5893907" cy="1068802"/>
          </a:xfrm>
        </p:spPr>
        <p:txBody>
          <a:bodyPr/>
          <a:lstStyle/>
          <a:p>
            <a:r>
              <a:rPr lang="en-US" dirty="0"/>
              <a:t> </a:t>
            </a:r>
            <a:r>
              <a:rPr lang="uk-UA" dirty="0" smtClean="0"/>
              <a:t>Міжнародні, Всеукраїнські, регіональні конкурси</a:t>
            </a:r>
            <a:endParaRPr lang="en-US" dirty="0"/>
          </a:p>
        </p:txBody>
      </p:sp>
      <p:grpSp>
        <p:nvGrpSpPr>
          <p:cNvPr id="70659" name="Group 3"/>
          <p:cNvGrpSpPr>
            <a:grpSpLocks/>
          </p:cNvGrpSpPr>
          <p:nvPr/>
        </p:nvGrpSpPr>
        <p:grpSpPr bwMode="auto">
          <a:xfrm>
            <a:off x="472160" y="1373441"/>
            <a:ext cx="8152816" cy="4337867"/>
            <a:chOff x="559" y="1085"/>
            <a:chExt cx="4537" cy="2414"/>
          </a:xfrm>
        </p:grpSpPr>
        <p:sp>
          <p:nvSpPr>
            <p:cNvPr id="70660" name="Freeform 4"/>
            <p:cNvSpPr>
              <a:spLocks noEditPoints="1"/>
            </p:cNvSpPr>
            <p:nvPr/>
          </p:nvSpPr>
          <p:spPr bwMode="gray">
            <a:xfrm rot="-1358056">
              <a:off x="877" y="1765"/>
              <a:ext cx="3839" cy="1527"/>
            </a:xfrm>
            <a:custGeom>
              <a:avLst/>
              <a:gdLst>
                <a:gd name="T0" fmla="*/ 1692 w 4040"/>
                <a:gd name="T1" fmla="*/ 12 h 1888"/>
                <a:gd name="T2" fmla="*/ 1234 w 4040"/>
                <a:gd name="T3" fmla="*/ 74 h 1888"/>
                <a:gd name="T4" fmla="*/ 828 w 4040"/>
                <a:gd name="T5" fmla="*/ 182 h 1888"/>
                <a:gd name="T6" fmla="*/ 486 w 4040"/>
                <a:gd name="T7" fmla="*/ 330 h 1888"/>
                <a:gd name="T8" fmla="*/ 226 w 4040"/>
                <a:gd name="T9" fmla="*/ 510 h 1888"/>
                <a:gd name="T10" fmla="*/ 58 w 4040"/>
                <a:gd name="T11" fmla="*/ 718 h 1888"/>
                <a:gd name="T12" fmla="*/ 0 w 4040"/>
                <a:gd name="T13" fmla="*/ 944 h 1888"/>
                <a:gd name="T14" fmla="*/ 58 w 4040"/>
                <a:gd name="T15" fmla="*/ 1170 h 1888"/>
                <a:gd name="T16" fmla="*/ 226 w 4040"/>
                <a:gd name="T17" fmla="*/ 1378 h 1888"/>
                <a:gd name="T18" fmla="*/ 486 w 4040"/>
                <a:gd name="T19" fmla="*/ 1558 h 1888"/>
                <a:gd name="T20" fmla="*/ 828 w 4040"/>
                <a:gd name="T21" fmla="*/ 1706 h 1888"/>
                <a:gd name="T22" fmla="*/ 1234 w 4040"/>
                <a:gd name="T23" fmla="*/ 1814 h 1888"/>
                <a:gd name="T24" fmla="*/ 1692 w 4040"/>
                <a:gd name="T25" fmla="*/ 1876 h 1888"/>
                <a:gd name="T26" fmla="*/ 2186 w 4040"/>
                <a:gd name="T27" fmla="*/ 1884 h 1888"/>
                <a:gd name="T28" fmla="*/ 2658 w 4040"/>
                <a:gd name="T29" fmla="*/ 1840 h 1888"/>
                <a:gd name="T30" fmla="*/ 3084 w 4040"/>
                <a:gd name="T31" fmla="*/ 1746 h 1888"/>
                <a:gd name="T32" fmla="*/ 3448 w 4040"/>
                <a:gd name="T33" fmla="*/ 1612 h 1888"/>
                <a:gd name="T34" fmla="*/ 3738 w 4040"/>
                <a:gd name="T35" fmla="*/ 1442 h 1888"/>
                <a:gd name="T36" fmla="*/ 3938 w 4040"/>
                <a:gd name="T37" fmla="*/ 1242 h 1888"/>
                <a:gd name="T38" fmla="*/ 4034 w 4040"/>
                <a:gd name="T39" fmla="*/ 1022 h 1888"/>
                <a:gd name="T40" fmla="*/ 4014 w 4040"/>
                <a:gd name="T41" fmla="*/ 790 h 1888"/>
                <a:gd name="T42" fmla="*/ 3882 w 4040"/>
                <a:gd name="T43" fmla="*/ 576 h 1888"/>
                <a:gd name="T44" fmla="*/ 3650 w 4040"/>
                <a:gd name="T45" fmla="*/ 386 h 1888"/>
                <a:gd name="T46" fmla="*/ 3334 w 4040"/>
                <a:gd name="T47" fmla="*/ 228 h 1888"/>
                <a:gd name="T48" fmla="*/ 2948 w 4040"/>
                <a:gd name="T49" fmla="*/ 106 h 1888"/>
                <a:gd name="T50" fmla="*/ 2506 w 4040"/>
                <a:gd name="T51" fmla="*/ 28 h 1888"/>
                <a:gd name="T52" fmla="*/ 2020 w 4040"/>
                <a:gd name="T53" fmla="*/ 0 h 1888"/>
                <a:gd name="T54" fmla="*/ 1606 w 4040"/>
                <a:gd name="T55" fmla="*/ 1736 h 1888"/>
                <a:gd name="T56" fmla="*/ 1164 w 4040"/>
                <a:gd name="T57" fmla="*/ 1678 h 1888"/>
                <a:gd name="T58" fmla="*/ 776 w 4040"/>
                <a:gd name="T59" fmla="*/ 1576 h 1888"/>
                <a:gd name="T60" fmla="*/ 458 w 4040"/>
                <a:gd name="T61" fmla="*/ 1436 h 1888"/>
                <a:gd name="T62" fmla="*/ 224 w 4040"/>
                <a:gd name="T63" fmla="*/ 1266 h 1888"/>
                <a:gd name="T64" fmla="*/ 88 w 4040"/>
                <a:gd name="T65" fmla="*/ 1074 h 1888"/>
                <a:gd name="T66" fmla="*/ 68 w 4040"/>
                <a:gd name="T67" fmla="*/ 864 h 1888"/>
                <a:gd name="T68" fmla="*/ 166 w 4040"/>
                <a:gd name="T69" fmla="*/ 664 h 1888"/>
                <a:gd name="T70" fmla="*/ 370 w 4040"/>
                <a:gd name="T71" fmla="*/ 486 h 1888"/>
                <a:gd name="T72" fmla="*/ 662 w 4040"/>
                <a:gd name="T73" fmla="*/ 336 h 1888"/>
                <a:gd name="T74" fmla="*/ 1028 w 4040"/>
                <a:gd name="T75" fmla="*/ 222 h 1888"/>
                <a:gd name="T76" fmla="*/ 1454 w 4040"/>
                <a:gd name="T77" fmla="*/ 148 h 1888"/>
                <a:gd name="T78" fmla="*/ 1922 w 4040"/>
                <a:gd name="T79" fmla="*/ 120 h 1888"/>
                <a:gd name="T80" fmla="*/ 2392 w 4040"/>
                <a:gd name="T81" fmla="*/ 148 h 1888"/>
                <a:gd name="T82" fmla="*/ 2818 w 4040"/>
                <a:gd name="T83" fmla="*/ 222 h 1888"/>
                <a:gd name="T84" fmla="*/ 3184 w 4040"/>
                <a:gd name="T85" fmla="*/ 336 h 1888"/>
                <a:gd name="T86" fmla="*/ 3476 w 4040"/>
                <a:gd name="T87" fmla="*/ 486 h 1888"/>
                <a:gd name="T88" fmla="*/ 3680 w 4040"/>
                <a:gd name="T89" fmla="*/ 664 h 1888"/>
                <a:gd name="T90" fmla="*/ 3778 w 4040"/>
                <a:gd name="T91" fmla="*/ 864 h 1888"/>
                <a:gd name="T92" fmla="*/ 3758 w 4040"/>
                <a:gd name="T93" fmla="*/ 1074 h 1888"/>
                <a:gd name="T94" fmla="*/ 3622 w 4040"/>
                <a:gd name="T95" fmla="*/ 1266 h 1888"/>
                <a:gd name="T96" fmla="*/ 3388 w 4040"/>
                <a:gd name="T97" fmla="*/ 1436 h 1888"/>
                <a:gd name="T98" fmla="*/ 3070 w 4040"/>
                <a:gd name="T99" fmla="*/ 1576 h 1888"/>
                <a:gd name="T100" fmla="*/ 2682 w 4040"/>
                <a:gd name="T101" fmla="*/ 1678 h 1888"/>
                <a:gd name="T102" fmla="*/ 2240 w 4040"/>
                <a:gd name="T103" fmla="*/ 1736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2353"/>
                    <a:invGamma/>
                    <a:alpha val="36000"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7C16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0661" name="Oval 5"/>
            <p:cNvSpPr>
              <a:spLocks noChangeArrowheads="1"/>
            </p:cNvSpPr>
            <p:nvPr/>
          </p:nvSpPr>
          <p:spPr bwMode="gray">
            <a:xfrm rot="-1543677">
              <a:off x="2784" y="1680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70662" name="Oval 6"/>
            <p:cNvSpPr>
              <a:spLocks noChangeArrowheads="1"/>
            </p:cNvSpPr>
            <p:nvPr/>
          </p:nvSpPr>
          <p:spPr bwMode="gray">
            <a:xfrm rot="-1543677">
              <a:off x="4416" y="182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70666" name="Oval 10"/>
            <p:cNvSpPr>
              <a:spLocks noChangeArrowheads="1"/>
            </p:cNvSpPr>
            <p:nvPr/>
          </p:nvSpPr>
          <p:spPr bwMode="gray">
            <a:xfrm>
              <a:off x="2407" y="1085"/>
              <a:ext cx="1229" cy="905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uk-UA"/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gray">
            <a:xfrm>
              <a:off x="3636" y="2380"/>
              <a:ext cx="1155" cy="970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uk-UA"/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gray">
            <a:xfrm>
              <a:off x="3792" y="1267"/>
              <a:ext cx="1304" cy="992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uk-UA" b="1"/>
            </a:p>
          </p:txBody>
        </p:sp>
        <p:sp>
          <p:nvSpPr>
            <p:cNvPr id="70671" name="Text Box 15"/>
            <p:cNvSpPr txBox="1">
              <a:spLocks noChangeArrowheads="1"/>
            </p:cNvSpPr>
            <p:nvPr/>
          </p:nvSpPr>
          <p:spPr bwMode="gray">
            <a:xfrm>
              <a:off x="1127" y="2375"/>
              <a:ext cx="417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chemeClr val="bg1"/>
                  </a:solidFill>
                  <a:latin typeface="Verdana" pitchFamily="34" charset="0"/>
                </a:rPr>
                <a:t>Text</a:t>
              </a:r>
            </a:p>
          </p:txBody>
        </p:sp>
        <p:sp>
          <p:nvSpPr>
            <p:cNvPr id="70672" name="Text Box 16"/>
            <p:cNvSpPr txBox="1">
              <a:spLocks noChangeArrowheads="1"/>
            </p:cNvSpPr>
            <p:nvPr/>
          </p:nvSpPr>
          <p:spPr bwMode="gray">
            <a:xfrm>
              <a:off x="2480" y="1348"/>
              <a:ext cx="984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uk-UA" sz="2400" b="1" dirty="0" smtClean="0">
                  <a:solidFill>
                    <a:schemeClr val="bg1"/>
                  </a:solidFill>
                  <a:latin typeface="Verdana" pitchFamily="34" charset="0"/>
                </a:rPr>
                <a:t>Кенгуру</a:t>
              </a:r>
              <a:endParaRPr lang="en-US" sz="2400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70673" name="Text Box 17"/>
            <p:cNvSpPr txBox="1">
              <a:spLocks noChangeArrowheads="1"/>
            </p:cNvSpPr>
            <p:nvPr/>
          </p:nvSpPr>
          <p:spPr bwMode="gray">
            <a:xfrm>
              <a:off x="3907" y="1583"/>
              <a:ext cx="1073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uk-UA" sz="3200" b="1" dirty="0" smtClean="0">
                  <a:solidFill>
                    <a:schemeClr val="bg1"/>
                  </a:solidFill>
                  <a:latin typeface="Verdana" pitchFamily="34" charset="0"/>
                </a:rPr>
                <a:t>Левеня</a:t>
              </a:r>
              <a:endParaRPr lang="en-US" sz="3200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70674" name="Text Box 18"/>
            <p:cNvSpPr txBox="1">
              <a:spLocks noChangeArrowheads="1"/>
            </p:cNvSpPr>
            <p:nvPr/>
          </p:nvSpPr>
          <p:spPr bwMode="gray">
            <a:xfrm>
              <a:off x="3858" y="2718"/>
              <a:ext cx="894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uk-UA" sz="2400" b="1" dirty="0" smtClean="0">
                  <a:solidFill>
                    <a:schemeClr val="bg1"/>
                  </a:solidFill>
                  <a:latin typeface="Verdana" pitchFamily="34" charset="0"/>
                </a:rPr>
                <a:t>Еврика</a:t>
              </a:r>
              <a:endParaRPr lang="en-US" sz="2400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70675" name="Text Box 19"/>
            <p:cNvSpPr txBox="1">
              <a:spLocks noChangeArrowheads="1"/>
            </p:cNvSpPr>
            <p:nvPr/>
          </p:nvSpPr>
          <p:spPr bwMode="gray">
            <a:xfrm>
              <a:off x="1638" y="3295"/>
              <a:ext cx="417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chemeClr val="bg1"/>
                  </a:solidFill>
                  <a:latin typeface="Verdana" pitchFamily="34" charset="0"/>
                </a:rPr>
                <a:t>Text</a:t>
              </a:r>
            </a:p>
          </p:txBody>
        </p:sp>
        <p:sp>
          <p:nvSpPr>
            <p:cNvPr id="70676" name="Text Box 20"/>
            <p:cNvSpPr txBox="1">
              <a:spLocks noChangeArrowheads="1"/>
            </p:cNvSpPr>
            <p:nvPr/>
          </p:nvSpPr>
          <p:spPr bwMode="gray">
            <a:xfrm>
              <a:off x="2119" y="2259"/>
              <a:ext cx="1607" cy="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uk-UA" sz="2800" b="1" dirty="0" smtClean="0"/>
                <a:t>Робота з обдарованими</a:t>
              </a:r>
              <a:endParaRPr lang="en-US" sz="2800" b="1" dirty="0"/>
            </a:p>
          </p:txBody>
        </p:sp>
        <p:sp>
          <p:nvSpPr>
            <p:cNvPr id="70677" name="Line 21"/>
            <p:cNvSpPr>
              <a:spLocks noChangeShapeType="1"/>
            </p:cNvSpPr>
            <p:nvPr/>
          </p:nvSpPr>
          <p:spPr bwMode="gray">
            <a:xfrm>
              <a:off x="1639" y="1545"/>
              <a:ext cx="1025" cy="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cxnSp>
          <p:nvCxnSpPr>
            <p:cNvPr id="70678" name="AutoShape 22"/>
            <p:cNvCxnSpPr>
              <a:cxnSpLocks noChangeShapeType="1"/>
            </p:cNvCxnSpPr>
            <p:nvPr/>
          </p:nvCxnSpPr>
          <p:spPr bwMode="gray">
            <a:xfrm flipH="1">
              <a:off x="559" y="1545"/>
              <a:ext cx="108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251520" y="1846042"/>
            <a:ext cx="2313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Результативність</a:t>
            </a:r>
            <a:endParaRPr lang="uk-UA" b="1" dirty="0"/>
          </a:p>
        </p:txBody>
      </p:sp>
      <p:pic>
        <p:nvPicPr>
          <p:cNvPr id="70681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676657"/>
            <a:ext cx="288925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82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458" y="4585586"/>
            <a:ext cx="3286470" cy="197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65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188640"/>
            <a:ext cx="8229600" cy="563563"/>
          </a:xfrm>
        </p:spPr>
        <p:txBody>
          <a:bodyPr/>
          <a:lstStyle/>
          <a:p>
            <a:r>
              <a:rPr lang="uk-UA" sz="3600" dirty="0" smtClean="0"/>
              <a:t>Використання проектної</a:t>
            </a:r>
            <a:br>
              <a:rPr lang="uk-UA" sz="3600" dirty="0" smtClean="0"/>
            </a:br>
            <a:r>
              <a:rPr lang="uk-UA" sz="3600" dirty="0" smtClean="0"/>
              <a:t>методики</a:t>
            </a:r>
            <a:endParaRPr lang="en-US" sz="2000" dirty="0"/>
          </a:p>
        </p:txBody>
      </p:sp>
      <p:sp>
        <p:nvSpPr>
          <p:cNvPr id="49155" name="AutoShape 3"/>
          <p:cNvSpPr>
            <a:spLocks noChangeArrowheads="1"/>
          </p:cNvSpPr>
          <p:nvPr/>
        </p:nvSpPr>
        <p:spPr bwMode="gray">
          <a:xfrm>
            <a:off x="2916238" y="3001963"/>
            <a:ext cx="504825" cy="576262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9156" name="AutoShape 4"/>
          <p:cNvSpPr>
            <a:spLocks noChangeArrowheads="1"/>
          </p:cNvSpPr>
          <p:nvPr/>
        </p:nvSpPr>
        <p:spPr bwMode="gray">
          <a:xfrm>
            <a:off x="5651500" y="3001963"/>
            <a:ext cx="504825" cy="576262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9157" name="Oval 5"/>
          <p:cNvSpPr>
            <a:spLocks noChangeArrowheads="1"/>
          </p:cNvSpPr>
          <p:nvPr/>
        </p:nvSpPr>
        <p:spPr bwMode="gray">
          <a:xfrm>
            <a:off x="6227763" y="2209800"/>
            <a:ext cx="2160587" cy="21605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gray">
          <a:xfrm>
            <a:off x="6227763" y="2209800"/>
            <a:ext cx="2160587" cy="2160588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49159" name="Oval 7"/>
          <p:cNvSpPr>
            <a:spLocks noChangeArrowheads="1"/>
          </p:cNvSpPr>
          <p:nvPr/>
        </p:nvSpPr>
        <p:spPr bwMode="gray">
          <a:xfrm>
            <a:off x="6369050" y="2351088"/>
            <a:ext cx="1878013" cy="1878012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gray">
          <a:xfrm>
            <a:off x="6400800" y="2362200"/>
            <a:ext cx="1878013" cy="1878013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49161" name="Oval 9"/>
          <p:cNvSpPr>
            <a:spLocks noChangeArrowheads="1"/>
          </p:cNvSpPr>
          <p:nvPr/>
        </p:nvSpPr>
        <p:spPr bwMode="gray">
          <a:xfrm>
            <a:off x="6470650" y="2444750"/>
            <a:ext cx="1690688" cy="1690688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gray">
          <a:xfrm>
            <a:off x="755650" y="2203450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49163" name="Oval 11"/>
          <p:cNvSpPr>
            <a:spLocks noChangeArrowheads="1"/>
          </p:cNvSpPr>
          <p:nvPr/>
        </p:nvSpPr>
        <p:spPr bwMode="gray">
          <a:xfrm>
            <a:off x="755650" y="2203450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49164" name="Oval 12"/>
          <p:cNvSpPr>
            <a:spLocks noChangeArrowheads="1"/>
          </p:cNvSpPr>
          <p:nvPr/>
        </p:nvSpPr>
        <p:spPr bwMode="gray">
          <a:xfrm>
            <a:off x="896938" y="2344738"/>
            <a:ext cx="1878012" cy="1878012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49165" name="Oval 13"/>
          <p:cNvSpPr>
            <a:spLocks noChangeArrowheads="1"/>
          </p:cNvSpPr>
          <p:nvPr/>
        </p:nvSpPr>
        <p:spPr bwMode="gray">
          <a:xfrm>
            <a:off x="898525" y="2347913"/>
            <a:ext cx="1878013" cy="1878012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49166" name="Oval 14"/>
          <p:cNvSpPr>
            <a:spLocks noChangeArrowheads="1"/>
          </p:cNvSpPr>
          <p:nvPr/>
        </p:nvSpPr>
        <p:spPr bwMode="gray">
          <a:xfrm>
            <a:off x="990600" y="2438400"/>
            <a:ext cx="1690688" cy="1690688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grpSp>
        <p:nvGrpSpPr>
          <p:cNvPr id="49167" name="Group 15"/>
          <p:cNvGrpSpPr>
            <a:grpSpLocks/>
          </p:cNvGrpSpPr>
          <p:nvPr/>
        </p:nvGrpSpPr>
        <p:grpSpPr bwMode="auto">
          <a:xfrm>
            <a:off x="1017588" y="2463800"/>
            <a:ext cx="1636712" cy="1636713"/>
            <a:chOff x="4166" y="1706"/>
            <a:chExt cx="1252" cy="1252"/>
          </a:xfrm>
        </p:grpSpPr>
        <p:sp>
          <p:nvSpPr>
            <p:cNvPr id="49168" name="Oval 16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9169" name="Oval 17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9170" name="Oval 18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9171" name="Oval 19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</p:grpSp>
      <p:sp>
        <p:nvSpPr>
          <p:cNvPr id="49172" name="Oval 20"/>
          <p:cNvSpPr>
            <a:spLocks noChangeArrowheads="1"/>
          </p:cNvSpPr>
          <p:nvPr/>
        </p:nvSpPr>
        <p:spPr bwMode="gray">
          <a:xfrm>
            <a:off x="3492500" y="2209800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49173" name="Oval 21"/>
          <p:cNvSpPr>
            <a:spLocks noChangeArrowheads="1"/>
          </p:cNvSpPr>
          <p:nvPr/>
        </p:nvSpPr>
        <p:spPr bwMode="gray">
          <a:xfrm>
            <a:off x="3492500" y="2209800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49174" name="Oval 22"/>
          <p:cNvSpPr>
            <a:spLocks noChangeArrowheads="1"/>
          </p:cNvSpPr>
          <p:nvPr/>
        </p:nvSpPr>
        <p:spPr bwMode="gray">
          <a:xfrm>
            <a:off x="3633788" y="2351088"/>
            <a:ext cx="1878012" cy="18780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49175" name="Oval 23"/>
          <p:cNvSpPr>
            <a:spLocks noChangeArrowheads="1"/>
          </p:cNvSpPr>
          <p:nvPr/>
        </p:nvSpPr>
        <p:spPr bwMode="gray">
          <a:xfrm>
            <a:off x="3635375" y="2354263"/>
            <a:ext cx="1878013" cy="18780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49176" name="Oval 24"/>
          <p:cNvSpPr>
            <a:spLocks noChangeArrowheads="1"/>
          </p:cNvSpPr>
          <p:nvPr/>
        </p:nvSpPr>
        <p:spPr bwMode="gray">
          <a:xfrm>
            <a:off x="3727450" y="2444750"/>
            <a:ext cx="1690688" cy="1690688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grpSp>
        <p:nvGrpSpPr>
          <p:cNvPr id="49177" name="Group 25"/>
          <p:cNvGrpSpPr>
            <a:grpSpLocks/>
          </p:cNvGrpSpPr>
          <p:nvPr/>
        </p:nvGrpSpPr>
        <p:grpSpPr bwMode="auto">
          <a:xfrm>
            <a:off x="3754438" y="2463800"/>
            <a:ext cx="1636712" cy="1636713"/>
            <a:chOff x="4166" y="1706"/>
            <a:chExt cx="1252" cy="1252"/>
          </a:xfrm>
        </p:grpSpPr>
        <p:sp>
          <p:nvSpPr>
            <p:cNvPr id="49178" name="Oval 26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9179" name="Oval 27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9180" name="Oval 28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9181" name="Oval 29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</p:grpSp>
      <p:grpSp>
        <p:nvGrpSpPr>
          <p:cNvPr id="49182" name="Group 30"/>
          <p:cNvGrpSpPr>
            <a:grpSpLocks/>
          </p:cNvGrpSpPr>
          <p:nvPr/>
        </p:nvGrpSpPr>
        <p:grpSpPr bwMode="auto">
          <a:xfrm>
            <a:off x="6500813" y="2463800"/>
            <a:ext cx="1636712" cy="1636713"/>
            <a:chOff x="4166" y="1706"/>
            <a:chExt cx="1252" cy="1252"/>
          </a:xfrm>
        </p:grpSpPr>
        <p:sp>
          <p:nvSpPr>
            <p:cNvPr id="49183" name="Oval 31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9184" name="Oval 32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9185" name="Oval 33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9186" name="Oval 34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</p:grpSp>
      <p:sp>
        <p:nvSpPr>
          <p:cNvPr id="49187" name="AutoShape 35"/>
          <p:cNvSpPr>
            <a:spLocks noChangeArrowheads="1"/>
          </p:cNvSpPr>
          <p:nvPr/>
        </p:nvSpPr>
        <p:spPr bwMode="gray">
          <a:xfrm>
            <a:off x="804863" y="4741863"/>
            <a:ext cx="2057400" cy="515937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rgbClr val="001D3A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uk-UA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2010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49188" name="AutoShape 36"/>
          <p:cNvSpPr>
            <a:spLocks noChangeArrowheads="1"/>
          </p:cNvSpPr>
          <p:nvPr/>
        </p:nvSpPr>
        <p:spPr bwMode="gray">
          <a:xfrm>
            <a:off x="3538538" y="4741863"/>
            <a:ext cx="2057400" cy="515937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rgbClr val="001D3A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uk-UA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2011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49189" name="AutoShape 37"/>
          <p:cNvSpPr>
            <a:spLocks noChangeArrowheads="1"/>
          </p:cNvSpPr>
          <p:nvPr/>
        </p:nvSpPr>
        <p:spPr bwMode="gray">
          <a:xfrm>
            <a:off x="6291263" y="4741863"/>
            <a:ext cx="2057400" cy="515937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rgbClr val="001D3A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uk-UA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2012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49190" name="Text Box 38"/>
          <p:cNvSpPr txBox="1">
            <a:spLocks noChangeArrowheads="1"/>
          </p:cNvSpPr>
          <p:nvPr/>
        </p:nvSpPr>
        <p:spPr bwMode="gray">
          <a:xfrm>
            <a:off x="1450975" y="3068638"/>
            <a:ext cx="776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000000"/>
                </a:solidFill>
              </a:rPr>
              <a:t>Text</a:t>
            </a:r>
          </a:p>
        </p:txBody>
      </p:sp>
      <p:sp>
        <p:nvSpPr>
          <p:cNvPr id="49191" name="Text Box 39"/>
          <p:cNvSpPr txBox="1">
            <a:spLocks noChangeArrowheads="1"/>
          </p:cNvSpPr>
          <p:nvPr/>
        </p:nvSpPr>
        <p:spPr bwMode="gray">
          <a:xfrm>
            <a:off x="4194175" y="3068638"/>
            <a:ext cx="776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000000"/>
                </a:solidFill>
              </a:rPr>
              <a:t>Text</a:t>
            </a:r>
          </a:p>
        </p:txBody>
      </p:sp>
      <p:sp>
        <p:nvSpPr>
          <p:cNvPr id="49192" name="Text Box 40"/>
          <p:cNvSpPr txBox="1">
            <a:spLocks noChangeArrowheads="1"/>
          </p:cNvSpPr>
          <p:nvPr/>
        </p:nvSpPr>
        <p:spPr bwMode="gray">
          <a:xfrm>
            <a:off x="6488883" y="2636912"/>
            <a:ext cx="167328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uk-UA" sz="2000" b="1" dirty="0" smtClean="0">
                <a:solidFill>
                  <a:srgbClr val="000000"/>
                </a:solidFill>
              </a:rPr>
              <a:t>Видатні</a:t>
            </a:r>
          </a:p>
          <a:p>
            <a:pPr algn="ctr" eaLnBrk="0" hangingPunct="0"/>
            <a:r>
              <a:rPr lang="uk-UA" sz="2000" b="1" dirty="0" smtClean="0">
                <a:solidFill>
                  <a:srgbClr val="000000"/>
                </a:solidFill>
              </a:rPr>
              <a:t>українські</a:t>
            </a:r>
          </a:p>
          <a:p>
            <a:pPr algn="ctr" eaLnBrk="0" hangingPunct="0"/>
            <a:r>
              <a:rPr lang="uk-UA" sz="2000" b="1" dirty="0" smtClean="0">
                <a:solidFill>
                  <a:srgbClr val="000000"/>
                </a:solidFill>
              </a:rPr>
              <a:t>математики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49193" name="Picture 4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r="13089"/>
          <a:stretch/>
        </p:blipFill>
        <p:spPr bwMode="auto">
          <a:xfrm>
            <a:off x="251520" y="2060848"/>
            <a:ext cx="2739435" cy="230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94" name="Picture 4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4" r="13387"/>
          <a:stretch/>
        </p:blipFill>
        <p:spPr bwMode="auto">
          <a:xfrm>
            <a:off x="3411530" y="2053642"/>
            <a:ext cx="2241558" cy="231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083878" y="5589240"/>
            <a:ext cx="4996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Проекти НУТ</a:t>
            </a:r>
            <a:endParaRPr lang="uk-UA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266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/>
              <a:t>Методична робота</a:t>
            </a:r>
            <a:endParaRPr lang="en-US" sz="2000" dirty="0"/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gray">
          <a:xfrm>
            <a:off x="0" y="1600200"/>
            <a:ext cx="6172200" cy="4495800"/>
          </a:xfrm>
          <a:prstGeom prst="rightArrow">
            <a:avLst>
              <a:gd name="adj1" fmla="val 79306"/>
              <a:gd name="adj2" fmla="val 34004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blackWhite">
          <a:xfrm>
            <a:off x="609600" y="220980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uk-UA" dirty="0" smtClean="0">
                <a:solidFill>
                  <a:schemeClr val="bg1"/>
                </a:solidFill>
              </a:rPr>
              <a:t>2010 рік дидактичний посібник </a:t>
            </a:r>
          </a:p>
          <a:p>
            <a:pPr algn="ctr" eaLnBrk="0" hangingPunct="0"/>
            <a:r>
              <a:rPr lang="uk-UA" dirty="0" smtClean="0">
                <a:solidFill>
                  <a:schemeClr val="bg1"/>
                </a:solidFill>
              </a:rPr>
              <a:t>«Геометрія», 8 клас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blackWhite">
          <a:xfrm>
            <a:off x="609600" y="335280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699D5F">
                  <a:gamma/>
                  <a:shade val="46275"/>
                  <a:invGamma/>
                </a:srgb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uk-UA" dirty="0" smtClean="0">
                <a:solidFill>
                  <a:schemeClr val="bg1"/>
                </a:solidFill>
              </a:rPr>
              <a:t>2010 рік проект</a:t>
            </a:r>
          </a:p>
          <a:p>
            <a:pPr algn="ctr" eaLnBrk="0" hangingPunct="0"/>
            <a:r>
              <a:rPr lang="uk-UA" dirty="0" smtClean="0">
                <a:solidFill>
                  <a:schemeClr val="bg1"/>
                </a:solidFill>
              </a:rPr>
              <a:t>«Обдарована дитина»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134" name="AutoShape 6"/>
          <p:cNvSpPr>
            <a:spLocks noChangeArrowheads="1"/>
          </p:cNvSpPr>
          <p:nvPr/>
        </p:nvSpPr>
        <p:spPr bwMode="blackWhite">
          <a:xfrm>
            <a:off x="609600" y="449580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uk-UA" dirty="0" smtClean="0">
                <a:solidFill>
                  <a:schemeClr val="bg1"/>
                </a:solidFill>
              </a:rPr>
              <a:t>2011 рік апробація підручника</a:t>
            </a:r>
          </a:p>
          <a:p>
            <a:pPr algn="ctr" eaLnBrk="0" hangingPunct="0"/>
            <a:r>
              <a:rPr lang="uk-UA" dirty="0" smtClean="0">
                <a:solidFill>
                  <a:schemeClr val="bg1"/>
                </a:solidFill>
              </a:rPr>
              <a:t>А.Г. Мерзляк «Алгебра», 9 клас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135" name="AutoShape 7"/>
          <p:cNvSpPr>
            <a:spLocks noChangeArrowheads="1"/>
          </p:cNvSpPr>
          <p:nvPr/>
        </p:nvSpPr>
        <p:spPr bwMode="auto">
          <a:xfrm>
            <a:off x="5943600" y="3200400"/>
            <a:ext cx="2948880" cy="1295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ACDD4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Розробка дидактичних посібників, створення проектів та апробація підручників 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497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229600" cy="563563"/>
          </a:xfrm>
        </p:spPr>
        <p:txBody>
          <a:bodyPr/>
          <a:lstStyle/>
          <a:p>
            <a:r>
              <a:rPr lang="uk-UA" sz="3600" dirty="0" smtClean="0"/>
              <a:t>Участь в предметному</a:t>
            </a:r>
            <a:br>
              <a:rPr lang="uk-UA" sz="3600" dirty="0" smtClean="0"/>
            </a:br>
            <a:r>
              <a:rPr lang="uk-UA" sz="3600" dirty="0" smtClean="0"/>
              <a:t>тижні</a:t>
            </a:r>
            <a:endParaRPr lang="en-US" sz="2000" dirty="0"/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907443" y="1759560"/>
            <a:ext cx="7467600" cy="4124216"/>
            <a:chOff x="168" y="960"/>
            <a:chExt cx="5367" cy="2963"/>
          </a:xfrm>
        </p:grpSpPr>
        <p:sp>
          <p:nvSpPr>
            <p:cNvPr id="47108" name="Freeform 4"/>
            <p:cNvSpPr>
              <a:spLocks/>
            </p:cNvSpPr>
            <p:nvPr/>
          </p:nvSpPr>
          <p:spPr bwMode="gray">
            <a:xfrm>
              <a:off x="5089" y="960"/>
              <a:ext cx="441" cy="705"/>
            </a:xfrm>
            <a:custGeom>
              <a:avLst/>
              <a:gdLst>
                <a:gd name="T0" fmla="*/ 308 w 308"/>
                <a:gd name="T1" fmla="*/ 120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00563F">
                    <a:gamma/>
                    <a:shade val="46275"/>
                    <a:invGamma/>
                  </a:srgbClr>
                </a:gs>
                <a:gs pos="50000">
                  <a:srgbClr val="00563F"/>
                </a:gs>
                <a:gs pos="100000">
                  <a:srgbClr val="00563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7109" name="Freeform 5"/>
            <p:cNvSpPr>
              <a:spLocks/>
            </p:cNvSpPr>
            <p:nvPr/>
          </p:nvSpPr>
          <p:spPr bwMode="gray">
            <a:xfrm>
              <a:off x="2976" y="960"/>
              <a:ext cx="2559" cy="451"/>
            </a:xfrm>
            <a:custGeom>
              <a:avLst/>
              <a:gdLst>
                <a:gd name="T0" fmla="*/ 1478 w 1786"/>
                <a:gd name="T1" fmla="*/ 284 h 284"/>
                <a:gd name="T2" fmla="*/ 0 w 1786"/>
                <a:gd name="T3" fmla="*/ 284 h 284"/>
                <a:gd name="T4" fmla="*/ 446 w 1786"/>
                <a:gd name="T5" fmla="*/ 0 h 284"/>
                <a:gd name="T6" fmla="*/ 1786 w 1786"/>
                <a:gd name="T7" fmla="*/ 0 h 284"/>
                <a:gd name="T8" fmla="*/ 1478 w 1786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7110" name="Freeform 6"/>
            <p:cNvSpPr>
              <a:spLocks/>
            </p:cNvSpPr>
            <p:nvPr/>
          </p:nvSpPr>
          <p:spPr bwMode="gray">
            <a:xfrm>
              <a:off x="4645" y="1660"/>
              <a:ext cx="441" cy="701"/>
            </a:xfrm>
            <a:custGeom>
              <a:avLst/>
              <a:gdLst>
                <a:gd name="T0" fmla="*/ 308 w 308"/>
                <a:gd name="T1" fmla="*/ 120 h 442"/>
                <a:gd name="T2" fmla="*/ 0 w 308"/>
                <a:gd name="T3" fmla="*/ 442 h 442"/>
                <a:gd name="T4" fmla="*/ 0 w 308"/>
                <a:gd name="T5" fmla="*/ 286 h 442"/>
                <a:gd name="T6" fmla="*/ 308 w 308"/>
                <a:gd name="T7" fmla="*/ 0 h 442"/>
                <a:gd name="T8" fmla="*/ 308 w 308"/>
                <a:gd name="T9" fmla="*/ 12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4B1092">
                    <a:gamma/>
                    <a:shade val="46275"/>
                    <a:invGamma/>
                  </a:srgbClr>
                </a:gs>
                <a:gs pos="50000">
                  <a:srgbClr val="4B1092"/>
                </a:gs>
                <a:gs pos="100000">
                  <a:srgbClr val="4B1092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7111" name="Freeform 7"/>
            <p:cNvSpPr>
              <a:spLocks/>
            </p:cNvSpPr>
            <p:nvPr/>
          </p:nvSpPr>
          <p:spPr bwMode="gray">
            <a:xfrm>
              <a:off x="2340" y="1660"/>
              <a:ext cx="2751" cy="450"/>
            </a:xfrm>
            <a:custGeom>
              <a:avLst/>
              <a:gdLst>
                <a:gd name="T0" fmla="*/ 1612 w 1920"/>
                <a:gd name="T1" fmla="*/ 284 h 284"/>
                <a:gd name="T2" fmla="*/ 0 w 1920"/>
                <a:gd name="T3" fmla="*/ 284 h 284"/>
                <a:gd name="T4" fmla="*/ 446 w 1920"/>
                <a:gd name="T5" fmla="*/ 0 h 284"/>
                <a:gd name="T6" fmla="*/ 1920 w 1920"/>
                <a:gd name="T7" fmla="*/ 0 h 284"/>
                <a:gd name="T8" fmla="*/ 1612 w 1920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rgbClr val="A7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7112" name="Freeform 8"/>
            <p:cNvSpPr>
              <a:spLocks/>
            </p:cNvSpPr>
            <p:nvPr/>
          </p:nvSpPr>
          <p:spPr bwMode="gray">
            <a:xfrm rot="21159547">
              <a:off x="4190" y="2296"/>
              <a:ext cx="567" cy="704"/>
            </a:xfrm>
            <a:custGeom>
              <a:avLst/>
              <a:gdLst>
                <a:gd name="T0" fmla="*/ 306 w 306"/>
                <a:gd name="T1" fmla="*/ 122 h 444"/>
                <a:gd name="T2" fmla="*/ 0 w 306"/>
                <a:gd name="T3" fmla="*/ 444 h 444"/>
                <a:gd name="T4" fmla="*/ 0 w 306"/>
                <a:gd name="T5" fmla="*/ 286 h 444"/>
                <a:gd name="T6" fmla="*/ 306 w 306"/>
                <a:gd name="T7" fmla="*/ 0 h 444"/>
                <a:gd name="T8" fmla="*/ 306 w 306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rgbClr val="90330A">
                    <a:gamma/>
                    <a:shade val="46275"/>
                    <a:invGamma/>
                  </a:srgbClr>
                </a:gs>
                <a:gs pos="50000">
                  <a:srgbClr val="90330A"/>
                </a:gs>
                <a:gs pos="100000">
                  <a:srgbClr val="90330A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7113" name="Freeform 9"/>
            <p:cNvSpPr>
              <a:spLocks/>
            </p:cNvSpPr>
            <p:nvPr/>
          </p:nvSpPr>
          <p:spPr bwMode="gray">
            <a:xfrm rot="20995684">
              <a:off x="3750" y="2989"/>
              <a:ext cx="635" cy="885"/>
            </a:xfrm>
            <a:custGeom>
              <a:avLst/>
              <a:gdLst>
                <a:gd name="T0" fmla="*/ 308 w 308"/>
                <a:gd name="T1" fmla="*/ 122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rgbClr val="906B0E">
                    <a:gamma/>
                    <a:shade val="46275"/>
                    <a:invGamma/>
                  </a:srgbClr>
                </a:gs>
                <a:gs pos="50000">
                  <a:srgbClr val="906B0E"/>
                </a:gs>
                <a:gs pos="100000">
                  <a:srgbClr val="906B0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7114" name="Freeform 10"/>
            <p:cNvSpPr>
              <a:spLocks/>
            </p:cNvSpPr>
            <p:nvPr/>
          </p:nvSpPr>
          <p:spPr bwMode="gray">
            <a:xfrm>
              <a:off x="1076" y="3051"/>
              <a:ext cx="3179" cy="562"/>
            </a:xfrm>
            <a:custGeom>
              <a:avLst/>
              <a:gdLst>
                <a:gd name="T0" fmla="*/ 1872 w 2180"/>
                <a:gd name="T1" fmla="*/ 284 h 284"/>
                <a:gd name="T2" fmla="*/ 0 w 2180"/>
                <a:gd name="T3" fmla="*/ 284 h 284"/>
                <a:gd name="T4" fmla="*/ 446 w 2180"/>
                <a:gd name="T5" fmla="*/ 0 h 284"/>
                <a:gd name="T6" fmla="*/ 2180 w 2180"/>
                <a:gd name="T7" fmla="*/ 0 h 284"/>
                <a:gd name="T8" fmla="*/ 1872 w 2180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rgbClr val="F2E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7115" name="Line 11"/>
            <p:cNvSpPr>
              <a:spLocks noChangeShapeType="1"/>
            </p:cNvSpPr>
            <p:nvPr/>
          </p:nvSpPr>
          <p:spPr bwMode="gray">
            <a:xfrm flipH="1">
              <a:off x="168" y="3747"/>
              <a:ext cx="9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47116" name="Line 12"/>
            <p:cNvSpPr>
              <a:spLocks noChangeShapeType="1"/>
            </p:cNvSpPr>
            <p:nvPr/>
          </p:nvSpPr>
          <p:spPr bwMode="gray">
            <a:xfrm flipH="1">
              <a:off x="168" y="3047"/>
              <a:ext cx="15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47117" name="Line 13"/>
            <p:cNvSpPr>
              <a:spLocks noChangeShapeType="1"/>
            </p:cNvSpPr>
            <p:nvPr/>
          </p:nvSpPr>
          <p:spPr bwMode="gray">
            <a:xfrm flipH="1">
              <a:off x="168" y="2356"/>
              <a:ext cx="21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47118" name="Line 14"/>
            <p:cNvSpPr>
              <a:spLocks noChangeShapeType="1"/>
            </p:cNvSpPr>
            <p:nvPr/>
          </p:nvSpPr>
          <p:spPr bwMode="gray">
            <a:xfrm flipH="1">
              <a:off x="168" y="1666"/>
              <a:ext cx="28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47119" name="Line 15"/>
            <p:cNvSpPr>
              <a:spLocks noChangeShapeType="1"/>
            </p:cNvSpPr>
            <p:nvPr/>
          </p:nvSpPr>
          <p:spPr bwMode="gray">
            <a:xfrm flipH="1">
              <a:off x="168" y="965"/>
              <a:ext cx="3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47120" name="Line 16"/>
            <p:cNvSpPr>
              <a:spLocks noChangeShapeType="1"/>
            </p:cNvSpPr>
            <p:nvPr/>
          </p:nvSpPr>
          <p:spPr bwMode="gray">
            <a:xfrm>
              <a:off x="305" y="960"/>
              <a:ext cx="0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47121" name="Line 17"/>
            <p:cNvSpPr>
              <a:spLocks noChangeShapeType="1"/>
            </p:cNvSpPr>
            <p:nvPr/>
          </p:nvSpPr>
          <p:spPr bwMode="gray">
            <a:xfrm>
              <a:off x="305" y="1686"/>
              <a:ext cx="0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47122" name="Line 18"/>
            <p:cNvSpPr>
              <a:spLocks noChangeShapeType="1"/>
            </p:cNvSpPr>
            <p:nvPr/>
          </p:nvSpPr>
          <p:spPr bwMode="gray">
            <a:xfrm>
              <a:off x="305" y="2366"/>
              <a:ext cx="0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47123" name="Line 19"/>
            <p:cNvSpPr>
              <a:spLocks noChangeShapeType="1"/>
            </p:cNvSpPr>
            <p:nvPr/>
          </p:nvSpPr>
          <p:spPr bwMode="gray">
            <a:xfrm>
              <a:off x="305" y="3047"/>
              <a:ext cx="0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47125" name="Rectangle 21"/>
            <p:cNvSpPr>
              <a:spLocks noChangeArrowheads="1"/>
            </p:cNvSpPr>
            <p:nvPr/>
          </p:nvSpPr>
          <p:spPr bwMode="gray">
            <a:xfrm>
              <a:off x="2980" y="1411"/>
              <a:ext cx="2119" cy="253"/>
            </a:xfrm>
            <a:prstGeom prst="rect">
              <a:avLst/>
            </a:prstGeom>
            <a:gradFill rotWithShape="1">
              <a:gsLst>
                <a:gs pos="0">
                  <a:srgbClr val="00906A">
                    <a:gamma/>
                    <a:shade val="72549"/>
                    <a:invGamma/>
                  </a:srgbClr>
                </a:gs>
                <a:gs pos="50000">
                  <a:srgbClr val="00906A"/>
                </a:gs>
                <a:gs pos="100000">
                  <a:srgbClr val="00906A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uk-UA" b="1" dirty="0" smtClean="0">
                  <a:solidFill>
                    <a:schemeClr val="bg1"/>
                  </a:solidFill>
                  <a:latin typeface="Verdana" pitchFamily="34" charset="0"/>
                </a:rPr>
                <a:t>Популяризація</a:t>
              </a:r>
            </a:p>
            <a:p>
              <a:pPr algn="ctr" eaLnBrk="0" hangingPunct="0"/>
              <a:r>
                <a:rPr lang="uk-UA" b="1" dirty="0" smtClean="0">
                  <a:solidFill>
                    <a:schemeClr val="bg1"/>
                  </a:solidFill>
                  <a:latin typeface="Verdana" pitchFamily="34" charset="0"/>
                </a:rPr>
                <a:t>математики</a:t>
              </a:r>
              <a:endParaRPr lang="en-US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7126" name="Rectangle 22"/>
            <p:cNvSpPr>
              <a:spLocks noChangeArrowheads="1"/>
            </p:cNvSpPr>
            <p:nvPr/>
          </p:nvSpPr>
          <p:spPr bwMode="gray">
            <a:xfrm>
              <a:off x="2341" y="2110"/>
              <a:ext cx="2309" cy="248"/>
            </a:xfrm>
            <a:prstGeom prst="rect">
              <a:avLst/>
            </a:prstGeom>
            <a:gradFill rotWithShape="1">
              <a:gsLst>
                <a:gs pos="0">
                  <a:srgbClr val="8041FF">
                    <a:gamma/>
                    <a:shade val="72549"/>
                    <a:invGamma/>
                  </a:srgbClr>
                </a:gs>
                <a:gs pos="50000">
                  <a:srgbClr val="8041FF"/>
                </a:gs>
                <a:gs pos="100000">
                  <a:srgbClr val="8041FF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uk-UA" b="1" dirty="0" smtClean="0">
                  <a:solidFill>
                    <a:schemeClr val="bg1"/>
                  </a:solidFill>
                  <a:latin typeface="Verdana" pitchFamily="34" charset="0"/>
                </a:rPr>
                <a:t>Розвиток креативності</a:t>
              </a:r>
              <a:endParaRPr lang="en-US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7127" name="Freeform 23"/>
            <p:cNvSpPr>
              <a:spLocks/>
            </p:cNvSpPr>
            <p:nvPr/>
          </p:nvSpPr>
          <p:spPr bwMode="gray">
            <a:xfrm>
              <a:off x="1709" y="2353"/>
              <a:ext cx="2936" cy="454"/>
            </a:xfrm>
            <a:custGeom>
              <a:avLst/>
              <a:gdLst>
                <a:gd name="T0" fmla="*/ 1742 w 2048"/>
                <a:gd name="T1" fmla="*/ 286 h 286"/>
                <a:gd name="T2" fmla="*/ 0 w 2048"/>
                <a:gd name="T3" fmla="*/ 286 h 286"/>
                <a:gd name="T4" fmla="*/ 446 w 2048"/>
                <a:gd name="T5" fmla="*/ 0 h 286"/>
                <a:gd name="T6" fmla="*/ 2048 w 2048"/>
                <a:gd name="T7" fmla="*/ 0 h 286"/>
                <a:gd name="T8" fmla="*/ 1742 w 2048"/>
                <a:gd name="T9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7128" name="Rectangle 24"/>
            <p:cNvSpPr>
              <a:spLocks noChangeArrowheads="1"/>
            </p:cNvSpPr>
            <p:nvPr/>
          </p:nvSpPr>
          <p:spPr bwMode="gray">
            <a:xfrm>
              <a:off x="1711" y="2705"/>
              <a:ext cx="2544" cy="349"/>
            </a:xfrm>
            <a:prstGeom prst="rect">
              <a:avLst/>
            </a:prstGeom>
            <a:gradFill rotWithShape="1">
              <a:gsLst>
                <a:gs pos="0">
                  <a:srgbClr val="DC7150">
                    <a:gamma/>
                    <a:shade val="72549"/>
                    <a:invGamma/>
                  </a:srgbClr>
                </a:gs>
                <a:gs pos="50000">
                  <a:srgbClr val="DC7150"/>
                </a:gs>
                <a:gs pos="100000">
                  <a:srgbClr val="DC715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uk-UA" sz="1600" b="1" dirty="0" smtClean="0">
                  <a:solidFill>
                    <a:schemeClr val="bg1"/>
                  </a:solidFill>
                  <a:latin typeface="Verdana" pitchFamily="34" charset="0"/>
                </a:rPr>
                <a:t>Спонукання до</a:t>
              </a:r>
            </a:p>
            <a:p>
              <a:pPr algn="ctr" eaLnBrk="0" hangingPunct="0"/>
              <a:r>
                <a:rPr lang="uk-UA" sz="1600" b="1" dirty="0" smtClean="0">
                  <a:solidFill>
                    <a:schemeClr val="bg1"/>
                  </a:solidFill>
                  <a:latin typeface="Verdana" pitchFamily="34" charset="0"/>
                </a:rPr>
                <a:t>пошукової діяльності </a:t>
              </a:r>
              <a:endParaRPr lang="en-US" sz="1600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7129" name="Rectangle 25"/>
            <p:cNvSpPr>
              <a:spLocks noChangeArrowheads="1"/>
            </p:cNvSpPr>
            <p:nvPr/>
          </p:nvSpPr>
          <p:spPr bwMode="gray">
            <a:xfrm>
              <a:off x="1075" y="3502"/>
              <a:ext cx="2757" cy="421"/>
            </a:xfrm>
            <a:prstGeom prst="rect">
              <a:avLst/>
            </a:prstGeom>
            <a:gradFill rotWithShape="1">
              <a:gsLst>
                <a:gs pos="0">
                  <a:srgbClr val="D0A11C">
                    <a:gamma/>
                    <a:shade val="72549"/>
                    <a:invGamma/>
                  </a:srgbClr>
                </a:gs>
                <a:gs pos="50000">
                  <a:srgbClr val="D0A11C"/>
                </a:gs>
                <a:gs pos="100000">
                  <a:srgbClr val="D0A11C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uk-UA" b="1" dirty="0" smtClean="0">
                  <a:solidFill>
                    <a:schemeClr val="bg1"/>
                  </a:solidFill>
                  <a:latin typeface="Verdana" pitchFamily="34" charset="0"/>
                </a:rPr>
                <a:t>Підвищення пізнавального</a:t>
              </a:r>
            </a:p>
            <a:p>
              <a:pPr algn="ctr" eaLnBrk="0" hangingPunct="0"/>
              <a:r>
                <a:rPr lang="uk-UA" b="1" dirty="0" smtClean="0">
                  <a:solidFill>
                    <a:schemeClr val="bg1"/>
                  </a:solidFill>
                  <a:latin typeface="Verdana" pitchFamily="34" charset="0"/>
                </a:rPr>
                <a:t>інтересу</a:t>
              </a:r>
              <a:endParaRPr lang="en-US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7124" name="Freeform 20"/>
            <p:cNvSpPr>
              <a:spLocks/>
            </p:cNvSpPr>
            <p:nvPr/>
          </p:nvSpPr>
          <p:spPr bwMode="gray">
            <a:xfrm>
              <a:off x="1529" y="1096"/>
              <a:ext cx="1407" cy="2268"/>
            </a:xfrm>
            <a:custGeom>
              <a:avLst/>
              <a:gdLst>
                <a:gd name="T0" fmla="*/ 12 w 1824"/>
                <a:gd name="T1" fmla="*/ 2464 h 2648"/>
                <a:gd name="T2" fmla="*/ 56 w 1824"/>
                <a:gd name="T3" fmla="*/ 2120 h 2648"/>
                <a:gd name="T4" fmla="*/ 124 w 1824"/>
                <a:gd name="T5" fmla="*/ 1808 h 2648"/>
                <a:gd name="T6" fmla="*/ 212 w 1824"/>
                <a:gd name="T7" fmla="*/ 1524 h 2648"/>
                <a:gd name="T8" fmla="*/ 316 w 1824"/>
                <a:gd name="T9" fmla="*/ 1270 h 2648"/>
                <a:gd name="T10" fmla="*/ 430 w 1824"/>
                <a:gd name="T11" fmla="*/ 1044 h 2648"/>
                <a:gd name="T12" fmla="*/ 550 w 1824"/>
                <a:gd name="T13" fmla="*/ 846 h 2648"/>
                <a:gd name="T14" fmla="*/ 672 w 1824"/>
                <a:gd name="T15" fmla="*/ 674 h 2648"/>
                <a:gd name="T16" fmla="*/ 792 w 1824"/>
                <a:gd name="T17" fmla="*/ 528 h 2648"/>
                <a:gd name="T18" fmla="*/ 906 w 1824"/>
                <a:gd name="T19" fmla="*/ 408 h 2648"/>
                <a:gd name="T20" fmla="*/ 1010 w 1824"/>
                <a:gd name="T21" fmla="*/ 310 h 2648"/>
                <a:gd name="T22" fmla="*/ 1096 w 1824"/>
                <a:gd name="T23" fmla="*/ 236 h 2648"/>
                <a:gd name="T24" fmla="*/ 1164 w 1824"/>
                <a:gd name="T25" fmla="*/ 184 h 2648"/>
                <a:gd name="T26" fmla="*/ 1208 w 1824"/>
                <a:gd name="T27" fmla="*/ 154 h 2648"/>
                <a:gd name="T28" fmla="*/ 1224 w 1824"/>
                <a:gd name="T29" fmla="*/ 144 h 2648"/>
                <a:gd name="T30" fmla="*/ 1728 w 1824"/>
                <a:gd name="T31" fmla="*/ 56 h 2648"/>
                <a:gd name="T32" fmla="*/ 1568 w 1824"/>
                <a:gd name="T33" fmla="*/ 328 h 2648"/>
                <a:gd name="T34" fmla="*/ 1554 w 1824"/>
                <a:gd name="T35" fmla="*/ 332 h 2648"/>
                <a:gd name="T36" fmla="*/ 1514 w 1824"/>
                <a:gd name="T37" fmla="*/ 346 h 2648"/>
                <a:gd name="T38" fmla="*/ 1452 w 1824"/>
                <a:gd name="T39" fmla="*/ 370 h 2648"/>
                <a:gd name="T40" fmla="*/ 1370 w 1824"/>
                <a:gd name="T41" fmla="*/ 410 h 2648"/>
                <a:gd name="T42" fmla="*/ 1270 w 1824"/>
                <a:gd name="T43" fmla="*/ 466 h 2648"/>
                <a:gd name="T44" fmla="*/ 1158 w 1824"/>
                <a:gd name="T45" fmla="*/ 540 h 2648"/>
                <a:gd name="T46" fmla="*/ 1034 w 1824"/>
                <a:gd name="T47" fmla="*/ 636 h 2648"/>
                <a:gd name="T48" fmla="*/ 904 w 1824"/>
                <a:gd name="T49" fmla="*/ 756 h 2648"/>
                <a:gd name="T50" fmla="*/ 770 w 1824"/>
                <a:gd name="T51" fmla="*/ 900 h 2648"/>
                <a:gd name="T52" fmla="*/ 632 w 1824"/>
                <a:gd name="T53" fmla="*/ 1076 h 2648"/>
                <a:gd name="T54" fmla="*/ 498 w 1824"/>
                <a:gd name="T55" fmla="*/ 1280 h 2648"/>
                <a:gd name="T56" fmla="*/ 370 w 1824"/>
                <a:gd name="T57" fmla="*/ 1518 h 2648"/>
                <a:gd name="T58" fmla="*/ 248 w 1824"/>
                <a:gd name="T59" fmla="*/ 1792 h 2648"/>
                <a:gd name="T60" fmla="*/ 138 w 1824"/>
                <a:gd name="T61" fmla="*/ 2104 h 2648"/>
                <a:gd name="T62" fmla="*/ 42 w 1824"/>
                <a:gd name="T63" fmla="*/ 2456 h 2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/>
                </a:gs>
                <a:gs pos="100000">
                  <a:srgbClr val="D11364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ACD69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pic>
        <p:nvPicPr>
          <p:cNvPr id="47134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13" y="1766520"/>
            <a:ext cx="2994689" cy="224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57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4800" dirty="0" smtClean="0"/>
              <a:t>Виховна робота</a:t>
            </a:r>
            <a:endParaRPr lang="en-US" sz="4800" dirty="0"/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gray">
          <a:xfrm>
            <a:off x="1693863" y="2695575"/>
            <a:ext cx="5759450" cy="2638425"/>
          </a:xfrm>
          <a:prstGeom prst="upArrow">
            <a:avLst>
              <a:gd name="adj1" fmla="val 56944"/>
              <a:gd name="adj2" fmla="val 50782"/>
            </a:avLst>
          </a:prstGeom>
          <a:gradFill rotWithShape="1">
            <a:gsLst>
              <a:gs pos="0">
                <a:srgbClr val="BDBFB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71684" name="AutoShape 4"/>
          <p:cNvSpPr>
            <a:spLocks noChangeArrowheads="1"/>
          </p:cNvSpPr>
          <p:nvPr/>
        </p:nvSpPr>
        <p:spPr bwMode="gray">
          <a:xfrm>
            <a:off x="1676400" y="1905000"/>
            <a:ext cx="57912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/>
            <a:r>
              <a:rPr lang="uk-U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Класний керівник 6-Б класу</a:t>
            </a:r>
            <a:endParaRPr lang="en-US" sz="2400" b="1" dirty="0"/>
          </a:p>
        </p:txBody>
      </p:sp>
      <p:grpSp>
        <p:nvGrpSpPr>
          <p:cNvPr id="71686" name="Group 6"/>
          <p:cNvGrpSpPr>
            <a:grpSpLocks/>
          </p:cNvGrpSpPr>
          <p:nvPr/>
        </p:nvGrpSpPr>
        <p:grpSpPr bwMode="auto">
          <a:xfrm>
            <a:off x="6781800" y="4481513"/>
            <a:ext cx="1544638" cy="1766887"/>
            <a:chOff x="4272" y="2823"/>
            <a:chExt cx="973" cy="1113"/>
          </a:xfrm>
        </p:grpSpPr>
        <p:sp>
          <p:nvSpPr>
            <p:cNvPr id="71687" name="Oval 7"/>
            <p:cNvSpPr>
              <a:spLocks noChangeArrowheads="1"/>
            </p:cNvSpPr>
            <p:nvPr/>
          </p:nvSpPr>
          <p:spPr bwMode="gray">
            <a:xfrm>
              <a:off x="4368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uk-UA"/>
            </a:p>
          </p:txBody>
        </p:sp>
        <p:sp>
          <p:nvSpPr>
            <p:cNvPr id="71688" name="Oval 8"/>
            <p:cNvSpPr>
              <a:spLocks noChangeArrowheads="1"/>
            </p:cNvSpPr>
            <p:nvPr/>
          </p:nvSpPr>
          <p:spPr bwMode="gray">
            <a:xfrm>
              <a:off x="4272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71689" name="Oval 9"/>
            <p:cNvSpPr>
              <a:spLocks noChangeArrowheads="1"/>
            </p:cNvSpPr>
            <p:nvPr/>
          </p:nvSpPr>
          <p:spPr bwMode="gray">
            <a:xfrm>
              <a:off x="4293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alpha val="85001"/>
                  </a:schemeClr>
                </a:gs>
                <a:gs pos="100000">
                  <a:schemeClr val="folHlink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71690" name="Oval 10"/>
            <p:cNvSpPr>
              <a:spLocks noChangeArrowheads="1"/>
            </p:cNvSpPr>
            <p:nvPr/>
          </p:nvSpPr>
          <p:spPr bwMode="gray">
            <a:xfrm>
              <a:off x="4329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71691" name="Picture 11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293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692" name="Text Box 12"/>
            <p:cNvSpPr txBox="1">
              <a:spLocks noChangeArrowheads="1"/>
            </p:cNvSpPr>
            <p:nvPr/>
          </p:nvSpPr>
          <p:spPr bwMode="gray">
            <a:xfrm>
              <a:off x="4461" y="3213"/>
              <a:ext cx="5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  <a:latin typeface="Verdana" pitchFamily="34" charset="0"/>
                </a:rPr>
                <a:t>Text1</a:t>
              </a: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1693" name="Group 13"/>
          <p:cNvGrpSpPr>
            <a:grpSpLocks/>
          </p:cNvGrpSpPr>
          <p:nvPr/>
        </p:nvGrpSpPr>
        <p:grpSpPr bwMode="auto">
          <a:xfrm>
            <a:off x="4800600" y="4481513"/>
            <a:ext cx="1544638" cy="1766887"/>
            <a:chOff x="3024" y="2823"/>
            <a:chExt cx="973" cy="1113"/>
          </a:xfrm>
        </p:grpSpPr>
        <p:sp>
          <p:nvSpPr>
            <p:cNvPr id="71694" name="Oval 14"/>
            <p:cNvSpPr>
              <a:spLocks noChangeArrowheads="1"/>
            </p:cNvSpPr>
            <p:nvPr/>
          </p:nvSpPr>
          <p:spPr bwMode="gray">
            <a:xfrm>
              <a:off x="3120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uk-UA"/>
            </a:p>
          </p:txBody>
        </p:sp>
        <p:sp>
          <p:nvSpPr>
            <p:cNvPr id="71695" name="Oval 15"/>
            <p:cNvSpPr>
              <a:spLocks noChangeArrowheads="1"/>
            </p:cNvSpPr>
            <p:nvPr/>
          </p:nvSpPr>
          <p:spPr bwMode="gray">
            <a:xfrm>
              <a:off x="3024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71696" name="Oval 16"/>
            <p:cNvSpPr>
              <a:spLocks noChangeArrowheads="1"/>
            </p:cNvSpPr>
            <p:nvPr/>
          </p:nvSpPr>
          <p:spPr bwMode="gray">
            <a:xfrm>
              <a:off x="3045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85001"/>
                  </a:schemeClr>
                </a:gs>
                <a:gs pos="100000">
                  <a:schemeClr val="accent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71697" name="Oval 17"/>
            <p:cNvSpPr>
              <a:spLocks noChangeArrowheads="1"/>
            </p:cNvSpPr>
            <p:nvPr/>
          </p:nvSpPr>
          <p:spPr bwMode="gray">
            <a:xfrm>
              <a:off x="3081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71698" name="Picture 18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45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699" name="Text Box 19"/>
            <p:cNvSpPr txBox="1">
              <a:spLocks noChangeArrowheads="1"/>
            </p:cNvSpPr>
            <p:nvPr/>
          </p:nvSpPr>
          <p:spPr bwMode="gray">
            <a:xfrm>
              <a:off x="3213" y="3213"/>
              <a:ext cx="5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  <a:latin typeface="Verdana" pitchFamily="34" charset="0"/>
                </a:rPr>
                <a:t>Text1</a:t>
              </a: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1700" name="Group 20"/>
          <p:cNvGrpSpPr>
            <a:grpSpLocks/>
          </p:cNvGrpSpPr>
          <p:nvPr/>
        </p:nvGrpSpPr>
        <p:grpSpPr bwMode="auto">
          <a:xfrm>
            <a:off x="2819400" y="4481513"/>
            <a:ext cx="1544638" cy="1766887"/>
            <a:chOff x="1776" y="2823"/>
            <a:chExt cx="973" cy="1113"/>
          </a:xfrm>
        </p:grpSpPr>
        <p:sp>
          <p:nvSpPr>
            <p:cNvPr id="71701" name="Oval 21"/>
            <p:cNvSpPr>
              <a:spLocks noChangeArrowheads="1"/>
            </p:cNvSpPr>
            <p:nvPr/>
          </p:nvSpPr>
          <p:spPr bwMode="gray">
            <a:xfrm>
              <a:off x="1872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uk-UA"/>
            </a:p>
          </p:txBody>
        </p:sp>
        <p:sp>
          <p:nvSpPr>
            <p:cNvPr id="71702" name="Oval 22"/>
            <p:cNvSpPr>
              <a:spLocks noChangeArrowheads="1"/>
            </p:cNvSpPr>
            <p:nvPr/>
          </p:nvSpPr>
          <p:spPr bwMode="gray">
            <a:xfrm>
              <a:off x="1776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71703" name="Oval 23"/>
            <p:cNvSpPr>
              <a:spLocks noChangeArrowheads="1"/>
            </p:cNvSpPr>
            <p:nvPr/>
          </p:nvSpPr>
          <p:spPr bwMode="gray">
            <a:xfrm>
              <a:off x="1797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85001"/>
                  </a:schemeClr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71704" name="Oval 24"/>
            <p:cNvSpPr>
              <a:spLocks noChangeArrowheads="1"/>
            </p:cNvSpPr>
            <p:nvPr/>
          </p:nvSpPr>
          <p:spPr bwMode="gray">
            <a:xfrm>
              <a:off x="1833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71705" name="Picture 2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797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06" name="Text Box 26"/>
            <p:cNvSpPr txBox="1">
              <a:spLocks noChangeArrowheads="1"/>
            </p:cNvSpPr>
            <p:nvPr/>
          </p:nvSpPr>
          <p:spPr bwMode="gray">
            <a:xfrm>
              <a:off x="1965" y="3213"/>
              <a:ext cx="5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  <a:latin typeface="Verdana" pitchFamily="34" charset="0"/>
                </a:rPr>
                <a:t>Text1</a:t>
              </a: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1707" name="Group 27"/>
          <p:cNvGrpSpPr>
            <a:grpSpLocks/>
          </p:cNvGrpSpPr>
          <p:nvPr/>
        </p:nvGrpSpPr>
        <p:grpSpPr bwMode="auto">
          <a:xfrm>
            <a:off x="881063" y="4481513"/>
            <a:ext cx="1544637" cy="1766887"/>
            <a:chOff x="555" y="2823"/>
            <a:chExt cx="973" cy="1113"/>
          </a:xfrm>
        </p:grpSpPr>
        <p:sp>
          <p:nvSpPr>
            <p:cNvPr id="71708" name="Oval 28"/>
            <p:cNvSpPr>
              <a:spLocks noChangeArrowheads="1"/>
            </p:cNvSpPr>
            <p:nvPr/>
          </p:nvSpPr>
          <p:spPr bwMode="gray">
            <a:xfrm>
              <a:off x="624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uk-UA"/>
            </a:p>
          </p:txBody>
        </p:sp>
        <p:sp>
          <p:nvSpPr>
            <p:cNvPr id="71709" name="Oval 29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71710" name="Oval 30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85001"/>
                  </a:schemeClr>
                </a:gs>
                <a:gs pos="100000">
                  <a:schemeClr val="accent2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71711" name="Oval 31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71712" name="Picture 32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13" name="Text Box 33"/>
            <p:cNvSpPr txBox="1">
              <a:spLocks noChangeArrowheads="1"/>
            </p:cNvSpPr>
            <p:nvPr/>
          </p:nvSpPr>
          <p:spPr bwMode="gray">
            <a:xfrm>
              <a:off x="744" y="3213"/>
              <a:ext cx="5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  <a:latin typeface="Verdana" pitchFamily="34" charset="0"/>
                </a:rPr>
                <a:t>Text1</a:t>
              </a: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71714" name="Picture 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8" y="4149080"/>
            <a:ext cx="1879200" cy="25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5" name="Picture 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19" y="4149080"/>
            <a:ext cx="1879200" cy="25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6" name="Picture 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49943"/>
            <a:ext cx="3624808" cy="269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7" name="Picture 3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87" y="2685611"/>
            <a:ext cx="1842813" cy="138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8" name="Picture 3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738" y="1196752"/>
            <a:ext cx="1339200" cy="178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0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69" y="2695575"/>
            <a:ext cx="21161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563563"/>
          </a:xfrm>
        </p:spPr>
        <p:txBody>
          <a:bodyPr/>
          <a:lstStyle/>
          <a:p>
            <a:r>
              <a:rPr lang="uk-UA" dirty="0" smtClean="0"/>
              <a:t>Дописи в періодичній</a:t>
            </a:r>
            <a:br>
              <a:rPr lang="uk-UA" dirty="0" smtClean="0"/>
            </a:br>
            <a:r>
              <a:rPr lang="uk-UA" dirty="0" smtClean="0"/>
              <a:t>пресі</a:t>
            </a:r>
            <a:endParaRPr lang="en-US" dirty="0"/>
          </a:p>
        </p:txBody>
      </p:sp>
      <p:sp>
        <p:nvSpPr>
          <p:cNvPr id="54275" name="AutoShape 3"/>
          <p:cNvSpPr>
            <a:spLocks noChangeArrowheads="1"/>
          </p:cNvSpPr>
          <p:nvPr/>
        </p:nvSpPr>
        <p:spPr bwMode="gray">
          <a:xfrm>
            <a:off x="5940152" y="2636912"/>
            <a:ext cx="3084891" cy="2616101"/>
          </a:xfrm>
          <a:prstGeom prst="chevron">
            <a:avLst>
              <a:gd name="adj" fmla="val 16468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«Від творчого вчителя до креативного учня»,</a:t>
            </a:r>
          </a:p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газета </a:t>
            </a:r>
            <a:r>
              <a:rPr lang="uk-UA" sz="2200" dirty="0" smtClean="0">
                <a:solidFill>
                  <a:schemeClr val="bg1"/>
                </a:solidFill>
              </a:rPr>
              <a:t>«</a:t>
            </a:r>
            <a:r>
              <a:rPr lang="uk-UA" sz="2200" dirty="0" err="1" smtClean="0">
                <a:solidFill>
                  <a:schemeClr val="bg1"/>
                </a:solidFill>
              </a:rPr>
              <a:t>Жовтоводські</a:t>
            </a:r>
            <a:r>
              <a:rPr lang="uk-UA" sz="2200" dirty="0" smtClean="0">
                <a:solidFill>
                  <a:schemeClr val="bg1"/>
                </a:solidFill>
              </a:rPr>
              <a:t> вісті»</a:t>
            </a:r>
            <a:endParaRPr lang="uk-UA" sz="2200" dirty="0">
              <a:solidFill>
                <a:schemeClr val="bg1"/>
              </a:solidFill>
            </a:endParaRPr>
          </a:p>
        </p:txBody>
      </p:sp>
      <p:sp>
        <p:nvSpPr>
          <p:cNvPr id="54276" name="AutoShape 4"/>
          <p:cNvSpPr>
            <a:spLocks noChangeArrowheads="1"/>
          </p:cNvSpPr>
          <p:nvPr/>
        </p:nvSpPr>
        <p:spPr bwMode="gray">
          <a:xfrm>
            <a:off x="2843808" y="2623552"/>
            <a:ext cx="3323820" cy="2677656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«Від </a:t>
            </a:r>
          </a:p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компетентності вчителя до компетентності учня»,</a:t>
            </a:r>
          </a:p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журнал «Нива знань»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54277" name="AutoShape 5"/>
          <p:cNvSpPr>
            <a:spLocks noChangeArrowheads="1"/>
          </p:cNvSpPr>
          <p:nvPr/>
        </p:nvSpPr>
        <p:spPr bwMode="gray">
          <a:xfrm>
            <a:off x="129148" y="2698906"/>
            <a:ext cx="2971800" cy="2246769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«На крилах творчості», газета «</a:t>
            </a:r>
            <a:r>
              <a:rPr lang="uk-UA" sz="2800" dirty="0">
                <a:solidFill>
                  <a:schemeClr val="bg1"/>
                </a:solidFill>
              </a:rPr>
              <a:t>Т</a:t>
            </a:r>
            <a:r>
              <a:rPr lang="uk-UA" sz="2800" dirty="0" smtClean="0">
                <a:solidFill>
                  <a:schemeClr val="bg1"/>
                </a:solidFill>
              </a:rPr>
              <a:t>рудова слава»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54278" name="AutoShape 6"/>
          <p:cNvSpPr>
            <a:spLocks noChangeArrowheads="1"/>
          </p:cNvSpPr>
          <p:nvPr/>
        </p:nvSpPr>
        <p:spPr bwMode="gray">
          <a:xfrm>
            <a:off x="467544" y="1904999"/>
            <a:ext cx="20574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uk-UA" sz="2000" b="1" dirty="0" smtClean="0">
                <a:solidFill>
                  <a:schemeClr val="bg1"/>
                </a:solidFill>
              </a:rPr>
              <a:t>2010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4279" name="AutoShape 7"/>
          <p:cNvSpPr>
            <a:spLocks noChangeArrowheads="1"/>
          </p:cNvSpPr>
          <p:nvPr/>
        </p:nvSpPr>
        <p:spPr bwMode="gray">
          <a:xfrm>
            <a:off x="3131302" y="1905000"/>
            <a:ext cx="20574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2012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4280" name="AutoShape 8"/>
          <p:cNvSpPr>
            <a:spLocks noChangeArrowheads="1"/>
          </p:cNvSpPr>
          <p:nvPr/>
        </p:nvSpPr>
        <p:spPr bwMode="gray">
          <a:xfrm>
            <a:off x="6424736" y="1905000"/>
            <a:ext cx="20574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2012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57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25563"/>
            <a:ext cx="255270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156" y="1556792"/>
            <a:ext cx="2255837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78723"/>
            <a:ext cx="271462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277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4060" r="21432" b="31410"/>
          <a:stretch>
            <a:fillRect/>
          </a:stretch>
        </p:blipFill>
        <p:spPr bwMode="auto">
          <a:xfrm>
            <a:off x="2814471" y="3429000"/>
            <a:ext cx="4234195" cy="311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3057" y="111125"/>
            <a:ext cx="4608512" cy="9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  <a:buClrTx/>
              <a:buFontTx/>
              <a:buNone/>
            </a:pPr>
            <a:r>
              <a:rPr lang="uk-UA" sz="5400" b="1" dirty="0">
                <a:latin typeface="+mj-lt"/>
              </a:rPr>
              <a:t>Самоосвіта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5896" y="4676230"/>
            <a:ext cx="2664296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000" dirty="0" smtClean="0"/>
              <a:t>Василенко Тетяна Володимирівна</a:t>
            </a:r>
            <a:endParaRPr lang="uk-UA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7020963" y="2204864"/>
            <a:ext cx="1521604" cy="1846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600" dirty="0" smtClean="0"/>
              <a:t>Василенко Тетяна Володимирівна</a:t>
            </a:r>
            <a:endParaRPr lang="uk-UA" sz="600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2060847"/>
            <a:ext cx="1759372" cy="1846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600" dirty="0" smtClean="0"/>
              <a:t>Василенко Тетяна Володимирівна</a:t>
            </a:r>
            <a:endParaRPr lang="uk-UA" sz="600" dirty="0"/>
          </a:p>
        </p:txBody>
      </p:sp>
    </p:spTree>
    <p:extLst>
      <p:ext uri="{BB962C8B-B14F-4D97-AF65-F5344CB8AC3E}">
        <p14:creationId xmlns:p14="http://schemas.microsoft.com/office/powerpoint/2010/main" val="252509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04800"/>
            <a:ext cx="8229600" cy="563563"/>
          </a:xfrm>
        </p:spPr>
        <p:txBody>
          <a:bodyPr/>
          <a:lstStyle/>
          <a:p>
            <a:r>
              <a:rPr lang="uk-UA" sz="5400" dirty="0" smtClean="0"/>
              <a:t>Візитна картка</a:t>
            </a:r>
            <a:endParaRPr lang="en-US" sz="5400" dirty="0">
              <a:solidFill>
                <a:schemeClr val="accent1"/>
              </a:solidFill>
            </a:endParaRP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467544" y="1752600"/>
            <a:ext cx="762000" cy="665163"/>
            <a:chOff x="1110" y="2656"/>
            <a:chExt cx="1549" cy="1351"/>
          </a:xfrm>
        </p:grpSpPr>
        <p:sp>
          <p:nvSpPr>
            <p:cNvPr id="40964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40965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40966" name="AutoShape 6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</p:grpSp>
      <p:grpSp>
        <p:nvGrpSpPr>
          <p:cNvPr id="40967" name="Group 7"/>
          <p:cNvGrpSpPr>
            <a:grpSpLocks/>
          </p:cNvGrpSpPr>
          <p:nvPr/>
        </p:nvGrpSpPr>
        <p:grpSpPr bwMode="auto">
          <a:xfrm>
            <a:off x="467544" y="2667000"/>
            <a:ext cx="762000" cy="665163"/>
            <a:chOff x="3174" y="2656"/>
            <a:chExt cx="1549" cy="1351"/>
          </a:xfrm>
        </p:grpSpPr>
        <p:sp>
          <p:nvSpPr>
            <p:cNvPr id="40968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40969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40970" name="AutoShape 10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</p:grp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1077144" y="2362200"/>
            <a:ext cx="4800600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1187624" y="1828800"/>
            <a:ext cx="31158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uk-UA" sz="2400" dirty="0" smtClean="0"/>
              <a:t>Вчитель математики</a:t>
            </a:r>
            <a:endParaRPr lang="en-US" sz="2400" dirty="0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gray">
          <a:xfrm>
            <a:off x="664394" y="185102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1077144" y="3276600"/>
            <a:ext cx="4800600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1187624" y="2743200"/>
            <a:ext cx="31784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uk-UA" sz="2400" dirty="0" smtClean="0"/>
              <a:t>Спеціаліст І категорії</a:t>
            </a:r>
            <a:endParaRPr lang="en-US" sz="2400" dirty="0"/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gray">
          <a:xfrm>
            <a:off x="664394" y="276542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40977" name="Group 17"/>
          <p:cNvGrpSpPr>
            <a:grpSpLocks/>
          </p:cNvGrpSpPr>
          <p:nvPr/>
        </p:nvGrpSpPr>
        <p:grpSpPr bwMode="auto">
          <a:xfrm>
            <a:off x="467544" y="3559175"/>
            <a:ext cx="762000" cy="665163"/>
            <a:chOff x="1110" y="2656"/>
            <a:chExt cx="1549" cy="1351"/>
          </a:xfrm>
        </p:grpSpPr>
        <p:sp>
          <p:nvSpPr>
            <p:cNvPr id="40978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40979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40980" name="AutoShape 20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</p:grpSp>
      <p:grpSp>
        <p:nvGrpSpPr>
          <p:cNvPr id="40981" name="Group 21"/>
          <p:cNvGrpSpPr>
            <a:grpSpLocks/>
          </p:cNvGrpSpPr>
          <p:nvPr/>
        </p:nvGrpSpPr>
        <p:grpSpPr bwMode="auto">
          <a:xfrm>
            <a:off x="467544" y="4473575"/>
            <a:ext cx="762000" cy="665163"/>
            <a:chOff x="3174" y="2656"/>
            <a:chExt cx="1549" cy="1351"/>
          </a:xfrm>
        </p:grpSpPr>
        <p:sp>
          <p:nvSpPr>
            <p:cNvPr id="40982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40983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40984" name="AutoShape 24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</p:grpSp>
      <p:sp>
        <p:nvSpPr>
          <p:cNvPr id="40985" name="Line 25"/>
          <p:cNvSpPr>
            <a:spLocks noChangeShapeType="1"/>
          </p:cNvSpPr>
          <p:nvPr/>
        </p:nvSpPr>
        <p:spPr bwMode="auto">
          <a:xfrm>
            <a:off x="1077144" y="4168775"/>
            <a:ext cx="4800600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1187624" y="3635375"/>
            <a:ext cx="42858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uk-UA" sz="2400" dirty="0" smtClean="0"/>
              <a:t>Педагогічний стаж – 20 років</a:t>
            </a:r>
            <a:endParaRPr lang="en-US" sz="2400" dirty="0"/>
          </a:p>
        </p:txBody>
      </p:sp>
      <p:sp>
        <p:nvSpPr>
          <p:cNvPr id="40987" name="Text Box 27"/>
          <p:cNvSpPr txBox="1">
            <a:spLocks noChangeArrowheads="1"/>
          </p:cNvSpPr>
          <p:nvPr/>
        </p:nvSpPr>
        <p:spPr bwMode="gray">
          <a:xfrm>
            <a:off x="664394" y="36576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0988" name="Line 28"/>
          <p:cNvSpPr>
            <a:spLocks noChangeShapeType="1"/>
          </p:cNvSpPr>
          <p:nvPr/>
        </p:nvSpPr>
        <p:spPr bwMode="auto">
          <a:xfrm>
            <a:off x="1077144" y="5083175"/>
            <a:ext cx="4800600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40989" name="Text Box 29"/>
          <p:cNvSpPr txBox="1">
            <a:spLocks noChangeArrowheads="1"/>
          </p:cNvSpPr>
          <p:nvPr/>
        </p:nvSpPr>
        <p:spPr bwMode="auto">
          <a:xfrm>
            <a:off x="1187624" y="4549775"/>
            <a:ext cx="461132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uk-UA" sz="2400" dirty="0" smtClean="0"/>
              <a:t>Стаж роботи в НВК «Дивосвіт»</a:t>
            </a:r>
          </a:p>
          <a:p>
            <a:pPr eaLnBrk="0" hangingPunct="0"/>
            <a:r>
              <a:rPr lang="uk-UA" sz="800" dirty="0"/>
              <a:t> </a:t>
            </a:r>
            <a:r>
              <a:rPr lang="uk-UA" sz="800" dirty="0" smtClean="0"/>
              <a:t>                                       </a:t>
            </a:r>
          </a:p>
          <a:p>
            <a:pPr eaLnBrk="0" hangingPunct="0"/>
            <a:r>
              <a:rPr lang="uk-UA" sz="2400" dirty="0"/>
              <a:t> </a:t>
            </a:r>
            <a:r>
              <a:rPr lang="uk-UA" sz="2400" dirty="0" smtClean="0"/>
              <a:t>                                       3 роки</a:t>
            </a:r>
            <a:endParaRPr lang="en-US" sz="2400" dirty="0"/>
          </a:p>
        </p:txBody>
      </p:sp>
      <p:sp>
        <p:nvSpPr>
          <p:cNvPr id="40990" name="Text Box 30"/>
          <p:cNvSpPr txBox="1">
            <a:spLocks noChangeArrowheads="1"/>
          </p:cNvSpPr>
          <p:nvPr/>
        </p:nvSpPr>
        <p:spPr bwMode="gray">
          <a:xfrm>
            <a:off x="664394" y="45720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41004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30400"/>
            <a:ext cx="2695989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5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924943"/>
            <a:ext cx="875525" cy="64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1" y="2933584"/>
            <a:ext cx="2507272" cy="360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1" name="Group 6"/>
          <p:cNvGrpSpPr>
            <a:grpSpLocks/>
          </p:cNvGrpSpPr>
          <p:nvPr/>
        </p:nvGrpSpPr>
        <p:grpSpPr bwMode="auto">
          <a:xfrm>
            <a:off x="2787342" y="1242401"/>
            <a:ext cx="2448272" cy="3326187"/>
            <a:chOff x="6" y="1614"/>
            <a:chExt cx="12180" cy="15220"/>
          </a:xfrm>
        </p:grpSpPr>
        <p:pic>
          <p:nvPicPr>
            <p:cNvPr id="32774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" y="1614"/>
              <a:ext cx="12180" cy="15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7794"/>
              <a:ext cx="7920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2" name="Text Box 9"/>
          <p:cNvSpPr txBox="1">
            <a:spLocks noChangeArrowheads="1"/>
          </p:cNvSpPr>
          <p:nvPr/>
        </p:nvSpPr>
        <p:spPr bwMode="auto">
          <a:xfrm>
            <a:off x="395536" y="44624"/>
            <a:ext cx="37449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5400" b="1" dirty="0" smtClean="0">
                <a:solidFill>
                  <a:schemeClr val="bg1"/>
                </a:solidFill>
              </a:rPr>
              <a:t>Відзнаки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32773" name="Picture 2" descr="F:\Фото на родинне свято\IMG_03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42401"/>
            <a:ext cx="3505910" cy="467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15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3"/>
          <p:cNvSpPr>
            <a:spLocks noChangeArrowheads="1" noChangeShapeType="1" noTextEdit="1"/>
          </p:cNvSpPr>
          <p:nvPr/>
        </p:nvSpPr>
        <p:spPr bwMode="auto">
          <a:xfrm>
            <a:off x="395288" y="3068960"/>
            <a:ext cx="4248150" cy="129698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uk-UA" sz="32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Життєве кредо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99633" y="4365104"/>
            <a:ext cx="766781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</a:rPr>
              <a:t>“</a:t>
            </a:r>
            <a:r>
              <a:rPr lang="uk-UA" sz="4400" b="1" dirty="0" err="1">
                <a:solidFill>
                  <a:srgbClr val="0070C0"/>
                </a:solidFill>
              </a:rPr>
              <a:t>Верьте</a:t>
            </a:r>
            <a:r>
              <a:rPr lang="uk-UA" sz="4400" b="1" dirty="0">
                <a:solidFill>
                  <a:srgbClr val="0070C0"/>
                </a:solidFill>
              </a:rPr>
              <a:t> в чудеса, и </a:t>
            </a:r>
            <a:r>
              <a:rPr lang="uk-UA" sz="4400" b="1" dirty="0" err="1">
                <a:solidFill>
                  <a:srgbClr val="0070C0"/>
                </a:solidFill>
              </a:rPr>
              <a:t>они</a:t>
            </a:r>
            <a:r>
              <a:rPr lang="uk-UA" sz="4400" b="1" dirty="0">
                <a:solidFill>
                  <a:srgbClr val="0070C0"/>
                </a:solidFill>
              </a:rPr>
              <a:t> к вам </a:t>
            </a:r>
            <a:r>
              <a:rPr lang="uk-UA" sz="4400" b="1" dirty="0" err="1">
                <a:solidFill>
                  <a:srgbClr val="0070C0"/>
                </a:solidFill>
              </a:rPr>
              <a:t>придут</a:t>
            </a:r>
            <a:r>
              <a:rPr lang="uk-UA" sz="4400" b="1" dirty="0">
                <a:solidFill>
                  <a:srgbClr val="0070C0"/>
                </a:solidFill>
              </a:rPr>
              <a:t>”</a:t>
            </a:r>
          </a:p>
        </p:txBody>
      </p:sp>
      <p:pic>
        <p:nvPicPr>
          <p:cNvPr id="9" name="Picture 16" descr="J020540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84785"/>
            <a:ext cx="2778125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539552" y="116864"/>
            <a:ext cx="3816350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3375"/>
              </a:spcBef>
              <a:buClrTx/>
              <a:buFontTx/>
              <a:buNone/>
            </a:pPr>
            <a:r>
              <a:rPr lang="uk-UA" sz="5400" b="1" dirty="0"/>
              <a:t>Освіта</a:t>
            </a: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904897" y="1250949"/>
            <a:ext cx="8642102" cy="257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dirty="0">
                <a:solidFill>
                  <a:srgbClr val="0000FF"/>
                </a:solidFill>
                <a:latin typeface="+mn-lt"/>
              </a:rPr>
              <a:t>Полтавський педагогічний </a:t>
            </a:r>
            <a:r>
              <a:rPr lang="uk-UA" sz="2400" dirty="0" smtClean="0">
                <a:solidFill>
                  <a:srgbClr val="0000FF"/>
                </a:solidFill>
                <a:latin typeface="+mn-lt"/>
              </a:rPr>
              <a:t>інститут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dirty="0" smtClean="0">
                <a:solidFill>
                  <a:srgbClr val="0000FF"/>
                </a:solidFill>
                <a:latin typeface="+mn-lt"/>
              </a:rPr>
              <a:t>ім. Короленка 1986 </a:t>
            </a:r>
            <a:r>
              <a:rPr lang="uk-UA" sz="2400" dirty="0">
                <a:solidFill>
                  <a:srgbClr val="0000FF"/>
                </a:solidFill>
                <a:latin typeface="+mn-lt"/>
              </a:rPr>
              <a:t>– 1991 рр.	</a:t>
            </a:r>
          </a:p>
          <a:p>
            <a:pPr algn="ctr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dirty="0">
                <a:solidFill>
                  <a:srgbClr val="0000FF"/>
                </a:solidFill>
                <a:latin typeface="+mn-lt"/>
              </a:rPr>
              <a:t>	</a:t>
            </a:r>
            <a:r>
              <a:rPr lang="uk-UA" sz="5400" b="1" dirty="0">
                <a:solidFill>
                  <a:schemeClr val="accent1">
                    <a:lumMod val="7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Курси підвищення </a:t>
            </a:r>
            <a:r>
              <a:rPr lang="uk-UA" sz="5400" b="1" dirty="0" smtClean="0">
                <a:solidFill>
                  <a:schemeClr val="accent1">
                    <a:lumMod val="75000"/>
                  </a:schemeClr>
                </a:solidFill>
                <a:ea typeface="Lucida Sans Unicode" pitchFamily="34" charset="0"/>
                <a:cs typeface="Lucida Sans Unicode" pitchFamily="34" charset="0"/>
              </a:rPr>
              <a:t>кваліфікації</a:t>
            </a:r>
            <a:endParaRPr lang="uk-UA" sz="5400" b="1" dirty="0">
              <a:solidFill>
                <a:schemeClr val="accent1">
                  <a:lumMod val="75000"/>
                </a:schemeClr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72" y="2510885"/>
            <a:ext cx="1619672" cy="142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30818" y="1185862"/>
            <a:ext cx="762000" cy="665163"/>
            <a:chOff x="1110" y="2656"/>
            <a:chExt cx="1549" cy="1351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gray">
            <a:xfrm>
              <a:off x="1216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</p:grpSp>
      <p:sp>
        <p:nvSpPr>
          <p:cNvPr id="9" name="Text Box 13"/>
          <p:cNvSpPr txBox="1">
            <a:spLocks noChangeArrowheads="1"/>
          </p:cNvSpPr>
          <p:nvPr/>
        </p:nvSpPr>
        <p:spPr bwMode="gray">
          <a:xfrm>
            <a:off x="327668" y="1284287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188372" y="2204864"/>
            <a:ext cx="762000" cy="665163"/>
            <a:chOff x="1110" y="2656"/>
            <a:chExt cx="1549" cy="1351"/>
          </a:xfrm>
        </p:grpSpPr>
        <p:sp>
          <p:nvSpPr>
            <p:cNvPr id="12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13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 dirty="0"/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gray">
          <a:xfrm>
            <a:off x="384135" y="2303289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uk-UA" sz="2400" b="1" dirty="0" smtClean="0">
                <a:solidFill>
                  <a:schemeClr val="bg1"/>
                </a:solidFill>
              </a:rPr>
              <a:t>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674" y="3717032"/>
            <a:ext cx="83157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dirty="0">
                <a:solidFill>
                  <a:srgbClr val="0000FF"/>
                </a:solidFill>
                <a:latin typeface="Arial"/>
              </a:rPr>
              <a:t>2007р. м. Дніпропетровськ ДОІППО. Підвищення кваліфікації вчителів математики. Посвідчення №509.</a:t>
            </a:r>
          </a:p>
          <a:p>
            <a:pPr lvl="0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dirty="0" smtClean="0">
                <a:solidFill>
                  <a:srgbClr val="0000FF"/>
                </a:solidFill>
                <a:latin typeface="Arial"/>
              </a:rPr>
              <a:t>2007р</a:t>
            </a:r>
            <a:r>
              <a:rPr lang="uk-UA" sz="2400" dirty="0">
                <a:solidFill>
                  <a:srgbClr val="0000FF"/>
                </a:solidFill>
                <a:latin typeface="Arial"/>
              </a:rPr>
              <a:t>. м. Дніпропетровськ. За програмою </a:t>
            </a:r>
            <a:r>
              <a:rPr lang="en-US" sz="2400" dirty="0">
                <a:solidFill>
                  <a:srgbClr val="0000FF"/>
                </a:solidFill>
                <a:latin typeface="Arial"/>
              </a:rPr>
              <a:t>Microsoft </a:t>
            </a:r>
            <a:r>
              <a:rPr lang="uk-UA" sz="2400" dirty="0">
                <a:solidFill>
                  <a:srgbClr val="0000FF"/>
                </a:solidFill>
                <a:latin typeface="Arial"/>
              </a:rPr>
              <a:t>«Партнерство в навчанні». Посвідчення №8985 М.</a:t>
            </a:r>
          </a:p>
          <a:p>
            <a:pPr lvl="0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dirty="0" smtClean="0">
                <a:solidFill>
                  <a:srgbClr val="0000FF"/>
                </a:solidFill>
                <a:latin typeface="Arial"/>
              </a:rPr>
              <a:t>2011р</a:t>
            </a:r>
            <a:r>
              <a:rPr lang="uk-UA" sz="2400" dirty="0">
                <a:solidFill>
                  <a:srgbClr val="0000FF"/>
                </a:solidFill>
                <a:latin typeface="Arial"/>
              </a:rPr>
              <a:t>. м. Жовті Води. «</a:t>
            </a:r>
            <a:r>
              <a:rPr lang="en-US" sz="2400" dirty="0">
                <a:solidFill>
                  <a:srgbClr val="0000FF"/>
                </a:solidFill>
                <a:latin typeface="Arial"/>
              </a:rPr>
              <a:t>Digital literacy</a:t>
            </a:r>
            <a:r>
              <a:rPr lang="uk-UA" sz="2400" dirty="0">
                <a:solidFill>
                  <a:srgbClr val="0000FF"/>
                </a:solidFill>
                <a:latin typeface="Arial"/>
              </a:rPr>
              <a:t>». Посвідчення №91479</a:t>
            </a:r>
            <a:r>
              <a:rPr lang="en-US" sz="2400" dirty="0">
                <a:solidFill>
                  <a:srgbClr val="0000FF"/>
                </a:solidFill>
                <a:latin typeface="Arial"/>
              </a:rPr>
              <a:t>1</a:t>
            </a:r>
            <a:r>
              <a:rPr lang="uk-UA" sz="2400" dirty="0">
                <a:solidFill>
                  <a:srgbClr val="0000FF"/>
                </a:solidFill>
                <a:latin typeface="Arial"/>
              </a:rPr>
              <a:t>.</a:t>
            </a:r>
          </a:p>
          <a:p>
            <a:pPr lvl="0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dirty="0" smtClean="0">
                <a:solidFill>
                  <a:srgbClr val="0000FF"/>
                </a:solidFill>
                <a:latin typeface="Arial"/>
              </a:rPr>
              <a:t>2011р</a:t>
            </a:r>
            <a:r>
              <a:rPr lang="uk-UA" sz="2400" dirty="0">
                <a:solidFill>
                  <a:srgbClr val="0000FF"/>
                </a:solidFill>
                <a:latin typeface="Arial"/>
              </a:rPr>
              <a:t>. м. Дніпропетровськ. Підвищення кваліфікації вчителів математики. Посвідчення №9010.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98167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  <p:bldP spid="5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 smtClean="0"/>
              <a:t>Тема досвіду</a:t>
            </a:r>
            <a:endParaRPr lang="en-US" sz="5400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373188"/>
            <a:ext cx="8424936" cy="4494212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b="1" dirty="0">
                <a:solidFill>
                  <a:schemeClr val="tx2"/>
                </a:solidFill>
              </a:rPr>
              <a:t/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ru-RU" sz="4800" b="1" dirty="0" smtClean="0">
                <a:solidFill>
                  <a:schemeClr val="tx2"/>
                </a:solidFill>
              </a:rPr>
              <a:t>Використання</a:t>
            </a:r>
            <a:r>
              <a:rPr lang="ru-RU" sz="4800" b="1" dirty="0" smtClean="0">
                <a:solidFill>
                  <a:schemeClr val="tx2"/>
                </a:solidFill>
              </a:rPr>
              <a:t> </a:t>
            </a:r>
            <a:r>
              <a:rPr lang="ru-RU" sz="4800" b="1" dirty="0" smtClean="0">
                <a:solidFill>
                  <a:schemeClr val="tx2"/>
                </a:solidFill>
              </a:rPr>
              <a:t>технологій</a:t>
            </a:r>
            <a:r>
              <a:rPr lang="ru-RU" sz="4800" b="1" dirty="0" smtClean="0">
                <a:solidFill>
                  <a:schemeClr val="tx2"/>
                </a:solidFill>
              </a:rPr>
              <a:t> продуктивного </a:t>
            </a:r>
            <a:r>
              <a:rPr lang="ru-RU" sz="4800" b="1" dirty="0" smtClean="0">
                <a:solidFill>
                  <a:schemeClr val="tx2"/>
                </a:solidFill>
              </a:rPr>
              <a:t>навчання</a:t>
            </a:r>
            <a:r>
              <a:rPr lang="ru-RU" sz="4800" b="1" dirty="0" smtClean="0">
                <a:solidFill>
                  <a:schemeClr val="tx2"/>
                </a:solidFill>
              </a:rPr>
              <a:t> з метою </a:t>
            </a:r>
            <a:r>
              <a:rPr lang="ru-RU" sz="4800" b="1" dirty="0" smtClean="0">
                <a:solidFill>
                  <a:schemeClr val="tx2"/>
                </a:solidFill>
              </a:rPr>
              <a:t>стимулювання</a:t>
            </a:r>
            <a:r>
              <a:rPr lang="ru-RU" sz="4800" b="1" dirty="0" smtClean="0">
                <a:solidFill>
                  <a:schemeClr val="tx2"/>
                </a:solidFill>
              </a:rPr>
              <a:t> </a:t>
            </a:r>
            <a:r>
              <a:rPr lang="ru-RU" sz="4800" b="1" dirty="0" smtClean="0">
                <a:solidFill>
                  <a:schemeClr val="tx2"/>
                </a:solidFill>
              </a:rPr>
              <a:t>креативності</a:t>
            </a:r>
            <a:r>
              <a:rPr lang="ru-RU" sz="4800" b="1" dirty="0" smtClean="0">
                <a:solidFill>
                  <a:schemeClr val="tx2"/>
                </a:solidFill>
              </a:rPr>
              <a:t> </a:t>
            </a:r>
            <a:r>
              <a:rPr lang="ru-RU" sz="4800" b="1" dirty="0" smtClean="0">
                <a:solidFill>
                  <a:schemeClr val="tx2"/>
                </a:solidFill>
              </a:rPr>
              <a:t>учнів</a:t>
            </a:r>
            <a:endParaRPr lang="ru-RU" sz="4800" b="1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93096"/>
            <a:ext cx="2304256" cy="22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8229600" cy="563563"/>
          </a:xfrm>
        </p:spPr>
        <p:txBody>
          <a:bodyPr/>
          <a:lstStyle/>
          <a:p>
            <a:r>
              <a:rPr lang="uk-UA" sz="4800" dirty="0" smtClean="0"/>
              <a:t>Мета діяльності</a:t>
            </a:r>
            <a:endParaRPr lang="en-US" sz="4800" dirty="0"/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562600" y="3324225"/>
            <a:ext cx="2286000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uk-UA" dirty="0">
              <a:latin typeface="Verdana" pitchFamily="34" charset="0"/>
            </a:endParaRP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1143000" y="3324225"/>
            <a:ext cx="2286000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uk-UA" dirty="0">
              <a:latin typeface="Verdana" pitchFamily="34" charset="0"/>
            </a:endParaRP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238250" y="3524250"/>
            <a:ext cx="203835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uk-UA" sz="1600" b="1" dirty="0"/>
              <a:t>Р</a:t>
            </a:r>
            <a:r>
              <a:rPr lang="uk-UA" sz="1600" b="1" dirty="0" smtClean="0"/>
              <a:t>озвиток </a:t>
            </a:r>
            <a:r>
              <a:rPr lang="uk-UA" sz="1600" b="1" dirty="0"/>
              <a:t>не тільки учня, але і </a:t>
            </a:r>
            <a:r>
              <a:rPr lang="uk-UA" sz="1600" b="1" dirty="0" smtClean="0"/>
              <a:t>змісту </a:t>
            </a:r>
            <a:r>
              <a:rPr lang="uk-UA" sz="1600" b="1" dirty="0"/>
              <a:t>його освіти, який </a:t>
            </a:r>
            <a:r>
              <a:rPr lang="uk-UA" sz="1600" b="1" dirty="0" smtClean="0"/>
              <a:t>вдосконалюється  </a:t>
            </a:r>
            <a:r>
              <a:rPr lang="uk-UA" sz="1600" b="1" dirty="0"/>
              <a:t>в ході активної діяльності самого </a:t>
            </a:r>
            <a:r>
              <a:rPr lang="uk-UA" sz="1600" b="1" dirty="0" smtClean="0"/>
              <a:t>учня.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3016" name="Freeform 8"/>
          <p:cNvSpPr>
            <a:spLocks/>
          </p:cNvSpPr>
          <p:nvPr/>
        </p:nvSpPr>
        <p:spPr bwMode="gray">
          <a:xfrm>
            <a:off x="3222625" y="3227388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43017" name="AutoShape 9"/>
          <p:cNvSpPr>
            <a:spLocks noChangeAspect="1" noChangeArrowheads="1" noTextEdit="1"/>
          </p:cNvSpPr>
          <p:nvPr/>
        </p:nvSpPr>
        <p:spPr bwMode="gray">
          <a:xfrm flipH="1">
            <a:off x="4868863" y="3224213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43018" name="Freeform 10"/>
          <p:cNvSpPr>
            <a:spLocks/>
          </p:cNvSpPr>
          <p:nvPr/>
        </p:nvSpPr>
        <p:spPr bwMode="gray">
          <a:xfrm flipH="1">
            <a:off x="4875213" y="3227388"/>
            <a:ext cx="903287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grpSp>
        <p:nvGrpSpPr>
          <p:cNvPr id="43019" name="Group 11"/>
          <p:cNvGrpSpPr>
            <a:grpSpLocks/>
          </p:cNvGrpSpPr>
          <p:nvPr/>
        </p:nvGrpSpPr>
        <p:grpSpPr bwMode="auto">
          <a:xfrm>
            <a:off x="3048000" y="1600200"/>
            <a:ext cx="2998788" cy="1601788"/>
            <a:chOff x="1997" y="1314"/>
            <a:chExt cx="1889" cy="1009"/>
          </a:xfrm>
        </p:grpSpPr>
        <p:grpSp>
          <p:nvGrpSpPr>
            <p:cNvPr id="43020" name="Group 12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43021" name="Oval 13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43022" name="Oval 14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tint val="44314"/>
                      <a:invGamma/>
                    </a:schemeClr>
                  </a:gs>
                  <a:gs pos="100000">
                    <a:schemeClr val="folHlink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sp>
          <p:nvSpPr>
            <p:cNvPr id="43023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3024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3025" name="Oval 17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3026" name="Oval 18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</p:grp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3408431" y="1700808"/>
            <a:ext cx="23877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uk-UA" sz="2400" b="1" dirty="0" smtClean="0">
                <a:solidFill>
                  <a:srgbClr val="000000"/>
                </a:solidFill>
              </a:rPr>
              <a:t>Учень -</a:t>
            </a:r>
            <a:endParaRPr lang="uk-UA" sz="2400" b="1" dirty="0">
              <a:solidFill>
                <a:srgbClr val="000000"/>
              </a:solidFill>
            </a:endParaRPr>
          </a:p>
          <a:p>
            <a:pPr algn="ctr" eaLnBrk="0" hangingPunct="0"/>
            <a:r>
              <a:rPr lang="uk-UA" sz="2400" b="1" dirty="0" smtClean="0">
                <a:solidFill>
                  <a:srgbClr val="000000"/>
                </a:solidFill>
              </a:rPr>
              <a:t>продукт своєї </a:t>
            </a:r>
          </a:p>
          <a:p>
            <a:pPr algn="ctr" eaLnBrk="0" hangingPunct="0"/>
            <a:r>
              <a:rPr lang="uk-UA" sz="2400" b="1" dirty="0" smtClean="0">
                <a:solidFill>
                  <a:srgbClr val="000000"/>
                </a:solidFill>
              </a:rPr>
              <a:t>освіти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5810250" y="3505200"/>
            <a:ext cx="203835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uk-UA" sz="1600" b="1" dirty="0" smtClean="0"/>
              <a:t>Створення </a:t>
            </a:r>
            <a:r>
              <a:rPr lang="uk-UA" sz="1600" b="1" dirty="0"/>
              <a:t>учнями </a:t>
            </a:r>
            <a:r>
              <a:rPr lang="uk-UA" sz="1600" b="1" dirty="0" smtClean="0"/>
              <a:t>особистісної </a:t>
            </a:r>
            <a:r>
              <a:rPr lang="uk-UA" sz="1600" b="1" dirty="0"/>
              <a:t>освітньої продукції: інтелектуальних відкриттів</a:t>
            </a:r>
            <a:r>
              <a:rPr lang="en-US" sz="1600" b="1" dirty="0" smtClean="0">
                <a:solidFill>
                  <a:srgbClr val="000000"/>
                </a:solidFill>
              </a:rPr>
              <a:t>.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304800"/>
            <a:ext cx="8229600" cy="563563"/>
          </a:xfrm>
        </p:spPr>
        <p:txBody>
          <a:bodyPr/>
          <a:lstStyle/>
          <a:p>
            <a:r>
              <a:rPr lang="uk-UA" sz="4800" dirty="0" smtClean="0"/>
              <a:t>Основні завдання</a:t>
            </a:r>
            <a:endParaRPr lang="en-US" sz="4800" dirty="0"/>
          </a:p>
        </p:txBody>
      </p:sp>
      <p:grpSp>
        <p:nvGrpSpPr>
          <p:cNvPr id="67587" name="Group 3"/>
          <p:cNvGrpSpPr>
            <a:grpSpLocks/>
          </p:cNvGrpSpPr>
          <p:nvPr/>
        </p:nvGrpSpPr>
        <p:grpSpPr bwMode="auto">
          <a:xfrm>
            <a:off x="167839" y="1846412"/>
            <a:ext cx="2170113" cy="4035425"/>
            <a:chOff x="720" y="1296"/>
            <a:chExt cx="1367" cy="2542"/>
          </a:xfrm>
        </p:grpSpPr>
        <p:sp>
          <p:nvSpPr>
            <p:cNvPr id="67588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7589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7590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7591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7592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7593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67594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67595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uk-UA"/>
              </a:p>
            </p:txBody>
          </p:sp>
          <p:sp>
            <p:nvSpPr>
              <p:cNvPr id="67596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7597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7598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7599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</p:grpSp>
        <p:sp>
          <p:nvSpPr>
            <p:cNvPr id="67600" name="Text Box 16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67601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uk-UA" sz="2400" dirty="0" smtClean="0">
                  <a:solidFill>
                    <a:srgbClr val="000000"/>
                  </a:solidFill>
                  <a:latin typeface="Verdana" pitchFamily="34" charset="0"/>
                </a:rPr>
                <a:t>Надавати учневі право вибору</a:t>
              </a:r>
              <a:endParaRPr lang="en-US" sz="2400" dirty="0"/>
            </a:p>
          </p:txBody>
        </p:sp>
      </p:grpSp>
      <p:grpSp>
        <p:nvGrpSpPr>
          <p:cNvPr id="67602" name="Group 18"/>
          <p:cNvGrpSpPr>
            <a:grpSpLocks/>
          </p:cNvGrpSpPr>
          <p:nvPr/>
        </p:nvGrpSpPr>
        <p:grpSpPr bwMode="auto">
          <a:xfrm>
            <a:off x="2337952" y="1846412"/>
            <a:ext cx="2166938" cy="4035425"/>
            <a:chOff x="2208" y="1296"/>
            <a:chExt cx="1365" cy="2542"/>
          </a:xfrm>
        </p:grpSpPr>
        <p:sp>
          <p:nvSpPr>
            <p:cNvPr id="67603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7604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7605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7606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7607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uk-UA"/>
            </a:p>
          </p:txBody>
        </p:sp>
        <p:sp>
          <p:nvSpPr>
            <p:cNvPr id="67608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67609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67610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67611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67612" name="Text Box 28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67613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uk-UA" sz="2000" b="1" dirty="0" smtClean="0">
                  <a:solidFill>
                    <a:srgbClr val="000000"/>
                  </a:solidFill>
                  <a:latin typeface="Verdana" pitchFamily="34" charset="0"/>
                </a:rPr>
                <a:t>Створювати проблему, вирішення через діяльність</a:t>
              </a:r>
              <a:endParaRPr lang="en-US" sz="2000" b="1" dirty="0"/>
            </a:p>
          </p:txBody>
        </p:sp>
        <p:sp>
          <p:nvSpPr>
            <p:cNvPr id="67614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7615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grpSp>
        <p:nvGrpSpPr>
          <p:cNvPr id="67616" name="Group 32"/>
          <p:cNvGrpSpPr>
            <a:grpSpLocks/>
          </p:cNvGrpSpPr>
          <p:nvPr/>
        </p:nvGrpSpPr>
        <p:grpSpPr bwMode="auto">
          <a:xfrm>
            <a:off x="4492702" y="1831975"/>
            <a:ext cx="2170113" cy="4035425"/>
            <a:chOff x="3692" y="1296"/>
            <a:chExt cx="1367" cy="2542"/>
          </a:xfrm>
        </p:grpSpPr>
        <p:sp>
          <p:nvSpPr>
            <p:cNvPr id="67617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7618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7619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7620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67621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67622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uk-UA"/>
              </a:p>
            </p:txBody>
          </p:sp>
          <p:sp>
            <p:nvSpPr>
              <p:cNvPr id="67623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7624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7625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7626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</p:grpSp>
        <p:sp>
          <p:nvSpPr>
            <p:cNvPr id="67627" name="Text Box 43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67628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uk-UA" sz="2000" b="1" dirty="0" smtClean="0">
                  <a:solidFill>
                    <a:srgbClr val="000000"/>
                  </a:solidFill>
                  <a:latin typeface="Verdana" pitchFamily="34" charset="0"/>
                </a:rPr>
                <a:t>Здійснювати контроль через систему зворотного зв’язку</a:t>
              </a:r>
              <a:endParaRPr lang="en-US" sz="2000" b="1" dirty="0"/>
            </a:p>
          </p:txBody>
        </p:sp>
        <p:sp>
          <p:nvSpPr>
            <p:cNvPr id="67629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7630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grpSp>
        <p:nvGrpSpPr>
          <p:cNvPr id="50" name="Group 32"/>
          <p:cNvGrpSpPr>
            <a:grpSpLocks/>
          </p:cNvGrpSpPr>
          <p:nvPr/>
        </p:nvGrpSpPr>
        <p:grpSpPr bwMode="auto">
          <a:xfrm>
            <a:off x="6638937" y="1821120"/>
            <a:ext cx="2170113" cy="4035425"/>
            <a:chOff x="3692" y="1296"/>
            <a:chExt cx="1367" cy="2542"/>
          </a:xfrm>
        </p:grpSpPr>
        <p:sp>
          <p:nvSpPr>
            <p:cNvPr id="51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52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53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54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55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60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uk-UA"/>
              </a:p>
            </p:txBody>
          </p:sp>
          <p:sp>
            <p:nvSpPr>
              <p:cNvPr id="61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2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3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4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</p:grpSp>
        <p:sp>
          <p:nvSpPr>
            <p:cNvPr id="56" name="Text Box 43"/>
            <p:cNvSpPr txBox="1">
              <a:spLocks noChangeArrowheads="1"/>
            </p:cNvSpPr>
            <p:nvPr/>
          </p:nvSpPr>
          <p:spPr bwMode="gray">
            <a:xfrm>
              <a:off x="4251" y="1354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uk-UA" sz="2400" dirty="0" smtClean="0">
                  <a:solidFill>
                    <a:srgbClr val="000000"/>
                  </a:solidFill>
                </a:rPr>
                <a:t>4</a:t>
              </a:r>
              <a:endParaRPr lang="en-US" dirty="0"/>
            </a:p>
          </p:txBody>
        </p:sp>
        <p:sp>
          <p:nvSpPr>
            <p:cNvPr id="57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uk-UA" sz="1600" dirty="0" smtClean="0">
                  <a:solidFill>
                    <a:srgbClr val="000000"/>
                  </a:solidFill>
                  <a:latin typeface="Verdana" pitchFamily="34" charset="0"/>
                </a:rPr>
                <a:t>Максимально використовувати потенціал учнів за допомогою різних форм навчання</a:t>
              </a:r>
              <a:endParaRPr lang="en-US" sz="1600" dirty="0"/>
            </a:p>
          </p:txBody>
        </p:sp>
        <p:sp>
          <p:nvSpPr>
            <p:cNvPr id="58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59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sp>
        <p:nvSpPr>
          <p:cNvPr id="65" name="Rectangle 2"/>
          <p:cNvSpPr txBox="1">
            <a:spLocks noChangeArrowheads="1"/>
          </p:cNvSpPr>
          <p:nvPr/>
        </p:nvSpPr>
        <p:spPr bwMode="auto">
          <a:xfrm>
            <a:off x="634190" y="1124744"/>
            <a:ext cx="8402306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>
                <a:solidFill>
                  <a:srgbClr val="003399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>
                <a:solidFill>
                  <a:srgbClr val="003399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>
                <a:solidFill>
                  <a:srgbClr val="003399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>
                <a:solidFill>
                  <a:srgbClr val="003399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>
                <a:solidFill>
                  <a:srgbClr val="003399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>
                <a:solidFill>
                  <a:srgbClr val="003399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>
                <a:solidFill>
                  <a:srgbClr val="003399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>
                <a:solidFill>
                  <a:srgbClr val="003399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Lucida Sans Unicode"/>
              </a:rPr>
              <a:t>                                     Математика</a:t>
            </a:r>
            <a:r>
              <a:rPr kumimoji="0" lang="uk-UA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Lucida Sans Unicode"/>
              </a:rPr>
              <a:t> – </a:t>
            </a: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Lucida Sans Unicode"/>
              </a:rPr>
              <a:t>це поезія думки, поезія  логіки, ідей.</a:t>
            </a:r>
            <a:b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Lucida Sans Unicode"/>
              </a:rPr>
            </a:b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Lucida Sans Unicode"/>
              </a:rPr>
              <a:t>                                                                                                А. Ейнштейн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-99392"/>
            <a:ext cx="5364088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22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600" b="1" dirty="0">
                <a:solidFill>
                  <a:schemeClr val="bg1"/>
                </a:solidFill>
              </a:rPr>
              <a:t>Форми організації роботи учнів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203575" y="1525588"/>
            <a:ext cx="5545138" cy="5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457200" indent="-457200" algn="just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Font typeface="Wingdings" pitchFamily="2" charset="2"/>
              <a:buChar char="q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uk-UA" sz="2800" b="1" dirty="0">
                <a:solidFill>
                  <a:srgbClr val="0000FF"/>
                </a:solidFill>
              </a:rPr>
              <a:t>парна та групова робота;</a:t>
            </a:r>
          </a:p>
          <a:p>
            <a:pPr marL="457200" indent="-457200" algn="just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Font typeface="Wingdings" pitchFamily="2" charset="2"/>
              <a:buChar char="q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uk-UA" sz="2800" b="1" dirty="0">
                <a:solidFill>
                  <a:srgbClr val="0000FF"/>
                </a:solidFill>
              </a:rPr>
              <a:t>мозковий штурм;</a:t>
            </a:r>
          </a:p>
          <a:p>
            <a:pPr marL="457200" indent="-457200" algn="just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Font typeface="Wingdings" pitchFamily="2" charset="2"/>
              <a:buChar char="q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uk-UA" sz="2800" b="1" dirty="0">
                <a:solidFill>
                  <a:srgbClr val="0000FF"/>
                </a:solidFill>
              </a:rPr>
              <a:t>опорні </a:t>
            </a:r>
            <a:r>
              <a:rPr lang="uk-UA" sz="2800" b="1" dirty="0" smtClean="0">
                <a:solidFill>
                  <a:srgbClr val="0000FF"/>
                </a:solidFill>
              </a:rPr>
              <a:t>конспекти;</a:t>
            </a:r>
            <a:endParaRPr lang="uk-UA" sz="2800" b="1" dirty="0">
              <a:solidFill>
                <a:srgbClr val="0000FF"/>
              </a:solidFill>
            </a:endParaRPr>
          </a:p>
          <a:p>
            <a:pPr marL="457200" indent="-457200" algn="just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Font typeface="Wingdings" pitchFamily="2" charset="2"/>
              <a:buChar char="q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uk-UA" sz="2800" b="1" dirty="0">
                <a:solidFill>
                  <a:srgbClr val="0000FF"/>
                </a:solidFill>
              </a:rPr>
              <a:t>урок-подорож;</a:t>
            </a:r>
          </a:p>
          <a:p>
            <a:pPr marL="457200" indent="-457200" algn="just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Font typeface="Wingdings" pitchFamily="2" charset="2"/>
              <a:buChar char="q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uk-UA" sz="2800" b="1" dirty="0">
                <a:solidFill>
                  <a:srgbClr val="0000FF"/>
                </a:solidFill>
              </a:rPr>
              <a:t>алгоритми;</a:t>
            </a:r>
          </a:p>
          <a:p>
            <a:pPr marL="457200" indent="-457200" algn="just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Font typeface="Wingdings" pitchFamily="2" charset="2"/>
              <a:buChar char="q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uk-UA" sz="2800" b="1" dirty="0">
                <a:solidFill>
                  <a:srgbClr val="0000FF"/>
                </a:solidFill>
              </a:rPr>
              <a:t>математичні ігри;</a:t>
            </a: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Font typeface="Wingdings" pitchFamily="2" charset="2"/>
              <a:buChar char="q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uk-UA" sz="2800" b="1" dirty="0">
                <a:solidFill>
                  <a:srgbClr val="0000FF"/>
                </a:solidFill>
              </a:rPr>
              <a:t>елементи особистісно зорієнтованого навчання;</a:t>
            </a: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Font typeface="Wingdings" pitchFamily="2" charset="2"/>
              <a:buChar char="q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uk-UA" sz="2800" b="1" dirty="0">
                <a:solidFill>
                  <a:srgbClr val="0000FF"/>
                </a:solidFill>
              </a:rPr>
              <a:t>комп'ютерна підтримка уроків;</a:t>
            </a:r>
          </a:p>
          <a:p>
            <a:pPr marL="457200" indent="-457200" algn="just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Font typeface="Wingdings" pitchFamily="2" charset="2"/>
              <a:buChar char="q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uk-UA" sz="2800" b="1" dirty="0">
                <a:solidFill>
                  <a:srgbClr val="0000FF"/>
                </a:solidFill>
              </a:rPr>
              <a:t>метод проектів.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3118"/>
            <a:ext cx="2769628" cy="217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r="13558"/>
          <a:stretch/>
        </p:blipFill>
        <p:spPr bwMode="auto">
          <a:xfrm>
            <a:off x="187285" y="3717032"/>
            <a:ext cx="2838288" cy="221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832336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  <p:bldP spid="81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15081"/>
            <a:ext cx="8229600" cy="1139825"/>
          </a:xfrm>
        </p:spPr>
        <p:txBody>
          <a:bodyPr/>
          <a:lstStyle/>
          <a:p>
            <a:r>
              <a:rPr lang="uk-UA" sz="4000" dirty="0" smtClean="0"/>
              <a:t>Організація групової діяльності</a:t>
            </a:r>
            <a:endParaRPr lang="ru-RU" sz="4000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62" y="1632207"/>
            <a:ext cx="4038600" cy="4530725"/>
          </a:xfrm>
        </p:spPr>
        <p:txBody>
          <a:bodyPr/>
          <a:lstStyle/>
          <a:p>
            <a:pPr marL="1371600" lvl="3" indent="0"/>
            <a:r>
              <a:rPr lang="ru-RU" sz="1800" dirty="0" smtClean="0"/>
              <a:t>	</a:t>
            </a:r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900113" y="3284538"/>
            <a:ext cx="2879725" cy="1584325"/>
          </a:xfrm>
          <a:prstGeom prst="star16">
            <a:avLst>
              <a:gd name="adj" fmla="val 37500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Спільний</a:t>
            </a:r>
          </a:p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проект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4067175" y="1412875"/>
            <a:ext cx="3240088" cy="1295400"/>
          </a:xfrm>
          <a:prstGeom prst="cloudCallout">
            <a:avLst>
              <a:gd name="adj1" fmla="val -22907"/>
              <a:gd name="adj2" fmla="val 136764"/>
            </a:avLst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Синтез думок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>
            <a:off x="611188" y="1412875"/>
            <a:ext cx="1944687" cy="1439863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4000" dirty="0" smtClean="0">
                <a:solidFill>
                  <a:schemeClr val="bg1"/>
                </a:solidFill>
              </a:rPr>
              <a:t>Діалог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24941" name="AutoShape 13"/>
          <p:cNvSpPr>
            <a:spLocks noChangeArrowheads="1"/>
          </p:cNvSpPr>
          <p:nvPr/>
        </p:nvSpPr>
        <p:spPr bwMode="auto">
          <a:xfrm flipH="1">
            <a:off x="5614988" y="2924175"/>
            <a:ext cx="3529012" cy="2305050"/>
          </a:xfrm>
          <a:prstGeom prst="star5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Коло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ідей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4584" name="AutoShape 14"/>
          <p:cNvSpPr>
            <a:spLocks noChangeArrowheads="1"/>
          </p:cNvSpPr>
          <p:nvPr/>
        </p:nvSpPr>
        <p:spPr bwMode="auto">
          <a:xfrm>
            <a:off x="971550" y="5300663"/>
            <a:ext cx="3095625" cy="1296987"/>
          </a:xfrm>
          <a:prstGeom prst="star24">
            <a:avLst>
              <a:gd name="adj" fmla="val 3750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3600" dirty="0">
                <a:solidFill>
                  <a:schemeClr val="bg1"/>
                </a:solidFill>
              </a:rPr>
              <a:t>А</a:t>
            </a:r>
            <a:r>
              <a:rPr lang="uk-UA" sz="3600" dirty="0" smtClean="0">
                <a:solidFill>
                  <a:schemeClr val="bg1"/>
                </a:solidFill>
              </a:rPr>
              <a:t>кваріум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4585" name="AutoShape 15"/>
          <p:cNvSpPr>
            <a:spLocks noChangeArrowheads="1"/>
          </p:cNvSpPr>
          <p:nvPr/>
        </p:nvSpPr>
        <p:spPr bwMode="auto">
          <a:xfrm>
            <a:off x="4356100" y="5300663"/>
            <a:ext cx="3095625" cy="1368425"/>
          </a:xfrm>
          <a:prstGeom prst="horizontalScroll">
            <a:avLst>
              <a:gd name="adj" fmla="val 12500"/>
            </a:avLst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Пошук</a:t>
            </a:r>
          </a:p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інформації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24946" name="Rectangle 18"/>
          <p:cNvSpPr>
            <a:spLocks noChangeArrowheads="1"/>
          </p:cNvSpPr>
          <p:nvPr/>
        </p:nvSpPr>
        <p:spPr bwMode="auto">
          <a:xfrm>
            <a:off x="4643438" y="1557338"/>
            <a:ext cx="4038600" cy="218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/>
            </a:pPr>
            <a:endParaRPr lang="uk-UA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4947" name="Rectangle 19"/>
          <p:cNvSpPr>
            <a:spLocks noChangeArrowheads="1"/>
          </p:cNvSpPr>
          <p:nvPr/>
        </p:nvSpPr>
        <p:spPr bwMode="auto">
          <a:xfrm>
            <a:off x="5105400" y="1844675"/>
            <a:ext cx="40386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/>
            </a:pPr>
            <a:endParaRPr lang="uk-UA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88" name="Line 25"/>
          <p:cNvSpPr>
            <a:spLocks noChangeShapeType="1"/>
          </p:cNvSpPr>
          <p:nvPr/>
        </p:nvSpPr>
        <p:spPr bwMode="auto">
          <a:xfrm>
            <a:off x="2555875" y="2349500"/>
            <a:ext cx="2376488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4589" name="Line 26"/>
          <p:cNvSpPr>
            <a:spLocks noChangeShapeType="1"/>
          </p:cNvSpPr>
          <p:nvPr/>
        </p:nvSpPr>
        <p:spPr bwMode="auto">
          <a:xfrm flipV="1">
            <a:off x="3779838" y="3789363"/>
            <a:ext cx="10795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4590" name="Line 27"/>
          <p:cNvSpPr>
            <a:spLocks noChangeShapeType="1"/>
          </p:cNvSpPr>
          <p:nvPr/>
        </p:nvSpPr>
        <p:spPr bwMode="auto">
          <a:xfrm flipV="1">
            <a:off x="3203575" y="3789363"/>
            <a:ext cx="1655763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4591" name="Line 28"/>
          <p:cNvSpPr>
            <a:spLocks noChangeShapeType="1"/>
          </p:cNvSpPr>
          <p:nvPr/>
        </p:nvSpPr>
        <p:spPr bwMode="auto">
          <a:xfrm flipH="1" flipV="1">
            <a:off x="4932363" y="3789363"/>
            <a:ext cx="792162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4592" name="Line 29"/>
          <p:cNvSpPr>
            <a:spLocks noChangeShapeType="1"/>
          </p:cNvSpPr>
          <p:nvPr/>
        </p:nvSpPr>
        <p:spPr bwMode="auto">
          <a:xfrm flipH="1">
            <a:off x="4932363" y="3789363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4593" name="Line 30"/>
          <p:cNvSpPr>
            <a:spLocks noChangeShapeType="1"/>
          </p:cNvSpPr>
          <p:nvPr/>
        </p:nvSpPr>
        <p:spPr bwMode="auto">
          <a:xfrm>
            <a:off x="4716463" y="2636838"/>
            <a:ext cx="2159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030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88640"/>
            <a:ext cx="8229600" cy="563563"/>
          </a:xfrm>
        </p:spPr>
        <p:txBody>
          <a:bodyPr/>
          <a:lstStyle/>
          <a:p>
            <a:r>
              <a:rPr lang="uk-UA" sz="3600" dirty="0" smtClean="0"/>
              <a:t>Застосування</a:t>
            </a:r>
            <a:br>
              <a:rPr lang="uk-UA" sz="3600" dirty="0" smtClean="0"/>
            </a:br>
            <a:r>
              <a:rPr lang="uk-UA" sz="3600" dirty="0" smtClean="0"/>
              <a:t>мультимедійних технологій</a:t>
            </a:r>
            <a:endParaRPr lang="en-US" sz="2000" dirty="0"/>
          </a:p>
        </p:txBody>
      </p:sp>
      <p:sp>
        <p:nvSpPr>
          <p:cNvPr id="51203" name="AutoShape 3"/>
          <p:cNvSpPr>
            <a:spLocks noChangeArrowheads="1"/>
          </p:cNvSpPr>
          <p:nvPr/>
        </p:nvSpPr>
        <p:spPr bwMode="gray">
          <a:xfrm rot="39573186">
            <a:off x="4777581" y="25344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gray">
          <a:xfrm rot="3465783">
            <a:off x="4777582" y="4698206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51205" name="AutoShape 5"/>
          <p:cNvSpPr>
            <a:spLocks noChangeArrowheads="1"/>
          </p:cNvSpPr>
          <p:nvPr/>
        </p:nvSpPr>
        <p:spPr bwMode="gray">
          <a:xfrm rot="35969022">
            <a:off x="3558381" y="26106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gray">
          <a:xfrm rot="7535209">
            <a:off x="3520281" y="4664869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51207" name="AutoShape 7"/>
          <p:cNvSpPr>
            <a:spLocks noChangeArrowheads="1"/>
          </p:cNvSpPr>
          <p:nvPr/>
        </p:nvSpPr>
        <p:spPr bwMode="gray">
          <a:xfrm>
            <a:off x="5356225" y="3662363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51208" name="AutoShape 8"/>
          <p:cNvSpPr>
            <a:spLocks noChangeArrowheads="1"/>
          </p:cNvSpPr>
          <p:nvPr/>
        </p:nvSpPr>
        <p:spPr bwMode="gray">
          <a:xfrm rot="-10800000">
            <a:off x="2946400" y="3656013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51209" name="Oval 9"/>
          <p:cNvSpPr>
            <a:spLocks noChangeArrowheads="1"/>
          </p:cNvSpPr>
          <p:nvPr/>
        </p:nvSpPr>
        <p:spPr bwMode="gray">
          <a:xfrm>
            <a:off x="2692400" y="1893888"/>
            <a:ext cx="3743325" cy="3744912"/>
          </a:xfrm>
          <a:prstGeom prst="ellipse">
            <a:avLst/>
          </a:prstGeom>
          <a:noFill/>
          <a:ln w="38100" algn="ctr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grpSp>
        <p:nvGrpSpPr>
          <p:cNvPr id="51210" name="Group 10"/>
          <p:cNvGrpSpPr>
            <a:grpSpLocks/>
          </p:cNvGrpSpPr>
          <p:nvPr/>
        </p:nvGrpSpPr>
        <p:grpSpPr bwMode="auto">
          <a:xfrm>
            <a:off x="3429000" y="1952625"/>
            <a:ext cx="360363" cy="360363"/>
            <a:chOff x="1973" y="1706"/>
            <a:chExt cx="227" cy="227"/>
          </a:xfrm>
        </p:grpSpPr>
        <p:sp>
          <p:nvSpPr>
            <p:cNvPr id="51211" name="Oval 11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51212" name="Oval 12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grpSp>
        <p:nvGrpSpPr>
          <p:cNvPr id="51213" name="Group 13"/>
          <p:cNvGrpSpPr>
            <a:grpSpLocks/>
          </p:cNvGrpSpPr>
          <p:nvPr/>
        </p:nvGrpSpPr>
        <p:grpSpPr bwMode="auto">
          <a:xfrm>
            <a:off x="2484438" y="3608388"/>
            <a:ext cx="360362" cy="360362"/>
            <a:chOff x="1565" y="2659"/>
            <a:chExt cx="227" cy="227"/>
          </a:xfrm>
        </p:grpSpPr>
        <p:sp>
          <p:nvSpPr>
            <p:cNvPr id="51214" name="Oval 14"/>
            <p:cNvSpPr>
              <a:spLocks noChangeArrowheads="1"/>
            </p:cNvSpPr>
            <p:nvPr/>
          </p:nvSpPr>
          <p:spPr bwMode="gray">
            <a:xfrm>
              <a:off x="1565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51215" name="Oval 15"/>
            <p:cNvSpPr>
              <a:spLocks noChangeArrowheads="1"/>
            </p:cNvSpPr>
            <p:nvPr/>
          </p:nvSpPr>
          <p:spPr bwMode="gray">
            <a:xfrm>
              <a:off x="1575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grpSp>
        <p:nvGrpSpPr>
          <p:cNvPr id="51216" name="Group 16"/>
          <p:cNvGrpSpPr>
            <a:grpSpLocks/>
          </p:cNvGrpSpPr>
          <p:nvPr/>
        </p:nvGrpSpPr>
        <p:grpSpPr bwMode="auto">
          <a:xfrm>
            <a:off x="3348038" y="5151438"/>
            <a:ext cx="360362" cy="360362"/>
            <a:chOff x="2109" y="3612"/>
            <a:chExt cx="227" cy="227"/>
          </a:xfrm>
        </p:grpSpPr>
        <p:sp>
          <p:nvSpPr>
            <p:cNvPr id="51217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51218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grpSp>
        <p:nvGrpSpPr>
          <p:cNvPr id="51219" name="Group 19"/>
          <p:cNvGrpSpPr>
            <a:grpSpLocks/>
          </p:cNvGrpSpPr>
          <p:nvPr/>
        </p:nvGrpSpPr>
        <p:grpSpPr bwMode="auto">
          <a:xfrm>
            <a:off x="5278438" y="1931988"/>
            <a:ext cx="360362" cy="360362"/>
            <a:chOff x="3470" y="1706"/>
            <a:chExt cx="227" cy="227"/>
          </a:xfrm>
        </p:grpSpPr>
        <p:sp>
          <p:nvSpPr>
            <p:cNvPr id="51220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51221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grpSp>
        <p:nvGrpSpPr>
          <p:cNvPr id="51222" name="Group 22"/>
          <p:cNvGrpSpPr>
            <a:grpSpLocks/>
          </p:cNvGrpSpPr>
          <p:nvPr/>
        </p:nvGrpSpPr>
        <p:grpSpPr bwMode="auto">
          <a:xfrm>
            <a:off x="6227763" y="3608388"/>
            <a:ext cx="360362" cy="360362"/>
            <a:chOff x="3923" y="2659"/>
            <a:chExt cx="227" cy="227"/>
          </a:xfrm>
        </p:grpSpPr>
        <p:sp>
          <p:nvSpPr>
            <p:cNvPr id="51223" name="Oval 23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51224" name="Oval 24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grpSp>
        <p:nvGrpSpPr>
          <p:cNvPr id="51225" name="Group 25"/>
          <p:cNvGrpSpPr>
            <a:grpSpLocks/>
          </p:cNvGrpSpPr>
          <p:nvPr/>
        </p:nvGrpSpPr>
        <p:grpSpPr bwMode="auto">
          <a:xfrm>
            <a:off x="5334000" y="5208588"/>
            <a:ext cx="360363" cy="360362"/>
            <a:chOff x="3515" y="3521"/>
            <a:chExt cx="227" cy="227"/>
          </a:xfrm>
        </p:grpSpPr>
        <p:sp>
          <p:nvSpPr>
            <p:cNvPr id="51226" name="Oval 26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51227" name="Oval 27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sp>
        <p:nvSpPr>
          <p:cNvPr id="51228" name="Oval 28"/>
          <p:cNvSpPr>
            <a:spLocks noChangeArrowheads="1"/>
          </p:cNvSpPr>
          <p:nvPr/>
        </p:nvSpPr>
        <p:spPr bwMode="gray">
          <a:xfrm>
            <a:off x="3624263" y="2846388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gray">
          <a:xfrm>
            <a:off x="3617913" y="2830513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51230" name="Oval 30"/>
          <p:cNvSpPr>
            <a:spLocks noChangeArrowheads="1"/>
          </p:cNvSpPr>
          <p:nvPr/>
        </p:nvSpPr>
        <p:spPr bwMode="gray">
          <a:xfrm>
            <a:off x="3751263" y="2973388"/>
            <a:ext cx="1690687" cy="1690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gray">
          <a:xfrm>
            <a:off x="3733800" y="2946400"/>
            <a:ext cx="1690688" cy="16906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grpSp>
        <p:nvGrpSpPr>
          <p:cNvPr id="51244" name="Group 44"/>
          <p:cNvGrpSpPr>
            <a:grpSpLocks/>
          </p:cNvGrpSpPr>
          <p:nvPr/>
        </p:nvGrpSpPr>
        <p:grpSpPr bwMode="auto">
          <a:xfrm>
            <a:off x="3835400" y="3057525"/>
            <a:ext cx="1522413" cy="1522413"/>
            <a:chOff x="2416" y="1926"/>
            <a:chExt cx="959" cy="959"/>
          </a:xfrm>
        </p:grpSpPr>
        <p:sp>
          <p:nvSpPr>
            <p:cNvPr id="51232" name="Oval 32"/>
            <p:cNvSpPr>
              <a:spLocks noChangeArrowheads="1"/>
            </p:cNvSpPr>
            <p:nvPr/>
          </p:nvSpPr>
          <p:spPr bwMode="gray">
            <a:xfrm>
              <a:off x="2416" y="1926"/>
              <a:ext cx="959" cy="95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uk-UA"/>
            </a:p>
          </p:txBody>
        </p:sp>
        <p:sp>
          <p:nvSpPr>
            <p:cNvPr id="51233" name="Oval 33"/>
            <p:cNvSpPr>
              <a:spLocks noChangeArrowheads="1"/>
            </p:cNvSpPr>
            <p:nvPr/>
          </p:nvSpPr>
          <p:spPr bwMode="gray">
            <a:xfrm>
              <a:off x="2430" y="1938"/>
              <a:ext cx="927" cy="92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51234" name="Oval 34"/>
            <p:cNvSpPr>
              <a:spLocks noChangeArrowheads="1"/>
            </p:cNvSpPr>
            <p:nvPr/>
          </p:nvSpPr>
          <p:spPr bwMode="gray">
            <a:xfrm>
              <a:off x="2441" y="1944"/>
              <a:ext cx="906" cy="90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51235" name="Oval 35"/>
            <p:cNvSpPr>
              <a:spLocks noChangeArrowheads="1"/>
            </p:cNvSpPr>
            <p:nvPr/>
          </p:nvSpPr>
          <p:spPr bwMode="gray">
            <a:xfrm>
              <a:off x="2451" y="1953"/>
              <a:ext cx="861" cy="8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51236" name="Oval 36"/>
            <p:cNvSpPr>
              <a:spLocks noChangeArrowheads="1"/>
            </p:cNvSpPr>
            <p:nvPr/>
          </p:nvSpPr>
          <p:spPr bwMode="gray">
            <a:xfrm>
              <a:off x="2502" y="1976"/>
              <a:ext cx="765" cy="68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</p:grpSp>
      <p:sp>
        <p:nvSpPr>
          <p:cNvPr id="51237" name="Text Box 37"/>
          <p:cNvSpPr txBox="1">
            <a:spLocks noChangeArrowheads="1"/>
          </p:cNvSpPr>
          <p:nvPr/>
        </p:nvSpPr>
        <p:spPr bwMode="auto">
          <a:xfrm>
            <a:off x="4008197" y="3546475"/>
            <a:ext cx="11657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uk-UA" sz="2800" b="1" dirty="0" smtClean="0">
                <a:solidFill>
                  <a:srgbClr val="000000"/>
                </a:solidFill>
              </a:rPr>
              <a:t>ЕЗНП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51238" name="Text Box 38"/>
          <p:cNvSpPr txBox="1">
            <a:spLocks noChangeArrowheads="1"/>
          </p:cNvSpPr>
          <p:nvPr/>
        </p:nvSpPr>
        <p:spPr bwMode="auto">
          <a:xfrm>
            <a:off x="5841251" y="1772816"/>
            <a:ext cx="24751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uk-UA" sz="1600" dirty="0" smtClean="0"/>
              <a:t>Показують практичне</a:t>
            </a:r>
          </a:p>
          <a:p>
            <a:pPr eaLnBrk="0" hangingPunct="0"/>
            <a:r>
              <a:rPr lang="uk-UA" sz="1600" dirty="0" smtClean="0"/>
              <a:t>застосування матеріалу</a:t>
            </a:r>
            <a:endParaRPr lang="en-US" sz="1600" dirty="0"/>
          </a:p>
        </p:txBody>
      </p:sp>
      <p:sp>
        <p:nvSpPr>
          <p:cNvPr id="51239" name="Text Box 39"/>
          <p:cNvSpPr txBox="1">
            <a:spLocks noChangeArrowheads="1"/>
          </p:cNvSpPr>
          <p:nvPr/>
        </p:nvSpPr>
        <p:spPr bwMode="auto">
          <a:xfrm>
            <a:off x="848026" y="1879600"/>
            <a:ext cx="25492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uk-UA" sz="1600" dirty="0" smtClean="0"/>
              <a:t>Унаочнюють викладання</a:t>
            </a:r>
            <a:endParaRPr lang="en-US" sz="1600" dirty="0"/>
          </a:p>
        </p:txBody>
      </p:sp>
      <p:sp>
        <p:nvSpPr>
          <p:cNvPr id="51240" name="Text Box 40"/>
          <p:cNvSpPr txBox="1">
            <a:spLocks noChangeArrowheads="1"/>
          </p:cNvSpPr>
          <p:nvPr/>
        </p:nvSpPr>
        <p:spPr bwMode="auto">
          <a:xfrm>
            <a:off x="6720697" y="3509088"/>
            <a:ext cx="15195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uk-UA" sz="1600" dirty="0" smtClean="0"/>
              <a:t>Забезпечують</a:t>
            </a:r>
          </a:p>
          <a:p>
            <a:pPr algn="ctr" eaLnBrk="0" hangingPunct="0"/>
            <a:r>
              <a:rPr lang="uk-UA" sz="1600" dirty="0" smtClean="0"/>
              <a:t>міжпредметні</a:t>
            </a:r>
          </a:p>
          <a:p>
            <a:pPr algn="ctr" eaLnBrk="0" hangingPunct="0"/>
            <a:r>
              <a:rPr lang="uk-UA" sz="1600" dirty="0" smtClean="0"/>
              <a:t>зв’язки</a:t>
            </a:r>
            <a:endParaRPr lang="en-US" sz="1600" dirty="0"/>
          </a:p>
        </p:txBody>
      </p:sp>
      <p:sp>
        <p:nvSpPr>
          <p:cNvPr id="51241" name="Text Box 41"/>
          <p:cNvSpPr txBox="1">
            <a:spLocks noChangeArrowheads="1"/>
          </p:cNvSpPr>
          <p:nvPr/>
        </p:nvSpPr>
        <p:spPr bwMode="auto">
          <a:xfrm>
            <a:off x="5715000" y="5232400"/>
            <a:ext cx="20328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uk-UA" sz="1600" dirty="0" smtClean="0"/>
              <a:t>Економлять час</a:t>
            </a:r>
          </a:p>
          <a:p>
            <a:pPr algn="ctr" eaLnBrk="0" hangingPunct="0"/>
            <a:r>
              <a:rPr lang="uk-UA" sz="1600" dirty="0" smtClean="0"/>
              <a:t>підготовки до уроку</a:t>
            </a:r>
            <a:endParaRPr lang="en-US" sz="1600" dirty="0"/>
          </a:p>
        </p:txBody>
      </p:sp>
      <p:sp>
        <p:nvSpPr>
          <p:cNvPr id="51242" name="Text Box 42"/>
          <p:cNvSpPr txBox="1">
            <a:spLocks noChangeArrowheads="1"/>
          </p:cNvSpPr>
          <p:nvPr/>
        </p:nvSpPr>
        <p:spPr bwMode="auto">
          <a:xfrm>
            <a:off x="383878" y="3632200"/>
            <a:ext cx="20989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uk-UA" sz="1600" dirty="0" smtClean="0"/>
              <a:t>Підвищують інтерес</a:t>
            </a:r>
          </a:p>
          <a:p>
            <a:pPr algn="r" eaLnBrk="0" hangingPunct="0"/>
            <a:r>
              <a:rPr lang="uk-UA" sz="1600" dirty="0" smtClean="0"/>
              <a:t>учнів до предмету</a:t>
            </a:r>
            <a:endParaRPr lang="en-US" sz="1600" dirty="0"/>
          </a:p>
        </p:txBody>
      </p:sp>
      <p:sp>
        <p:nvSpPr>
          <p:cNvPr id="51243" name="Text Box 43"/>
          <p:cNvSpPr txBox="1">
            <a:spLocks noChangeArrowheads="1"/>
          </p:cNvSpPr>
          <p:nvPr/>
        </p:nvSpPr>
        <p:spPr bwMode="auto">
          <a:xfrm>
            <a:off x="642496" y="5170488"/>
            <a:ext cx="26785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uk-UA" sz="1600" dirty="0" smtClean="0"/>
              <a:t>Можливість об’єктивного</a:t>
            </a:r>
          </a:p>
          <a:p>
            <a:pPr algn="ctr" eaLnBrk="0" hangingPunct="0"/>
            <a:r>
              <a:rPr lang="uk-UA" sz="1600" dirty="0" smtClean="0"/>
              <a:t>оцінювання знань</a:t>
            </a:r>
          </a:p>
          <a:p>
            <a:pPr algn="r" eaLnBrk="0" hangingPunct="0"/>
            <a:r>
              <a:rPr lang="uk-UA" sz="1600" dirty="0" smtClean="0"/>
              <a:t>через систему тестування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48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186l">
  <a:themeElements>
    <a:clrScheme name="Тема Office 3">
      <a:dk1>
        <a:srgbClr val="000000"/>
      </a:dk1>
      <a:lt1>
        <a:srgbClr val="FFFFFF"/>
      </a:lt1>
      <a:dk2>
        <a:srgbClr val="37399B"/>
      </a:dk2>
      <a:lt2>
        <a:srgbClr val="C0C0C0"/>
      </a:lt2>
      <a:accent1>
        <a:srgbClr val="699DE9"/>
      </a:accent1>
      <a:accent2>
        <a:srgbClr val="EFB049"/>
      </a:accent2>
      <a:accent3>
        <a:srgbClr val="FFFFFF"/>
      </a:accent3>
      <a:accent4>
        <a:srgbClr val="000000"/>
      </a:accent4>
      <a:accent5>
        <a:srgbClr val="B9CCF2"/>
      </a:accent5>
      <a:accent6>
        <a:srgbClr val="D99F41"/>
      </a:accent6>
      <a:hlink>
        <a:srgbClr val="7476DC"/>
      </a:hlink>
      <a:folHlink>
        <a:srgbClr val="9AC664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6F4EE6"/>
        </a:accent1>
        <a:accent2>
          <a:srgbClr val="69BFF9"/>
        </a:accent2>
        <a:accent3>
          <a:srgbClr val="FFFFFF"/>
        </a:accent3>
        <a:accent4>
          <a:srgbClr val="000000"/>
        </a:accent4>
        <a:accent5>
          <a:srgbClr val="BBB2F0"/>
        </a:accent5>
        <a:accent6>
          <a:srgbClr val="5EADE2"/>
        </a:accent6>
        <a:hlink>
          <a:srgbClr val="D17FB6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165E86"/>
        </a:dk2>
        <a:lt2>
          <a:srgbClr val="969696"/>
        </a:lt2>
        <a:accent1>
          <a:srgbClr val="33C5A9"/>
        </a:accent1>
        <a:accent2>
          <a:srgbClr val="90DE88"/>
        </a:accent2>
        <a:accent3>
          <a:srgbClr val="FFFFFF"/>
        </a:accent3>
        <a:accent4>
          <a:srgbClr val="000000"/>
        </a:accent4>
        <a:accent5>
          <a:srgbClr val="ADDFD1"/>
        </a:accent5>
        <a:accent6>
          <a:srgbClr val="82C97B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37399B"/>
        </a:dk2>
        <a:lt2>
          <a:srgbClr val="C0C0C0"/>
        </a:lt2>
        <a:accent1>
          <a:srgbClr val="699DE9"/>
        </a:accent1>
        <a:accent2>
          <a:srgbClr val="EFB049"/>
        </a:accent2>
        <a:accent3>
          <a:srgbClr val="FFFFFF"/>
        </a:accent3>
        <a:accent4>
          <a:srgbClr val="000000"/>
        </a:accent4>
        <a:accent5>
          <a:srgbClr val="B9CCF2"/>
        </a:accent5>
        <a:accent6>
          <a:srgbClr val="D99F41"/>
        </a:accent6>
        <a:hlink>
          <a:srgbClr val="7476DC"/>
        </a:hlink>
        <a:folHlink>
          <a:srgbClr val="9AC66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cdb2004186l</Template>
  <TotalTime>218</TotalTime>
  <Words>506</Words>
  <Application>Microsoft Office PowerPoint</Application>
  <PresentationFormat>Екран (4:3)</PresentationFormat>
  <Paragraphs>178</Paragraphs>
  <Slides>21</Slides>
  <Notes>3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6" baseType="lpstr">
      <vt:lpstr>Arial</vt:lpstr>
      <vt:lpstr>Wingdings</vt:lpstr>
      <vt:lpstr>Verdana</vt:lpstr>
      <vt:lpstr>cdb2004186l</vt:lpstr>
      <vt:lpstr>Adobe Photoshop Image</vt:lpstr>
      <vt:lpstr>досвіду роботи Василенко Тетяни Володимирівни </vt:lpstr>
      <vt:lpstr>Візитна картка</vt:lpstr>
      <vt:lpstr>Презентація PowerPoint</vt:lpstr>
      <vt:lpstr>Тема досвіду</vt:lpstr>
      <vt:lpstr>Мета діяльності</vt:lpstr>
      <vt:lpstr>Основні завдання</vt:lpstr>
      <vt:lpstr>Презентація PowerPoint</vt:lpstr>
      <vt:lpstr>Організація групової діяльності</vt:lpstr>
      <vt:lpstr>Застосування мультимедійних технологій</vt:lpstr>
      <vt:lpstr>Презентація PowerPoint</vt:lpstr>
      <vt:lpstr>Результативність роботи</vt:lpstr>
      <vt:lpstr>Міські олімпіади</vt:lpstr>
      <vt:lpstr> Міжнародні, Всеукраїнські, регіональні конкурси</vt:lpstr>
      <vt:lpstr>Використання проектної методики</vt:lpstr>
      <vt:lpstr>Методична робота</vt:lpstr>
      <vt:lpstr>Участь в предметному тижні</vt:lpstr>
      <vt:lpstr>Виховна робота</vt:lpstr>
      <vt:lpstr>Дописи в періодичній пресі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досвіду роботи Василенко Тетяни Володимирівни</dc:title>
  <dc:creator>user</dc:creator>
  <cp:lastModifiedBy>user</cp:lastModifiedBy>
  <cp:revision>32</cp:revision>
  <dcterms:created xsi:type="dcterms:W3CDTF">2012-02-19T15:26:57Z</dcterms:created>
  <dcterms:modified xsi:type="dcterms:W3CDTF">2012-02-19T19:05:17Z</dcterms:modified>
</cp:coreProperties>
</file>