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uk-UA" smtClean="0"/>
              <a:t>Зразок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908AD-1B08-417E-A3A8-563E3CEF19F0}" type="slidenum">
              <a:rPr lang="en-US">
                <a:solidFill>
                  <a:srgbClr val="FFFFFF"/>
                </a:solidFill>
              </a:rPr>
              <a:pPr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806630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25709-4E81-4D34-AF84-82E2D6B22322}" type="slidenum">
              <a:rPr lang="en-US">
                <a:solidFill>
                  <a:srgbClr val="FFFFFF"/>
                </a:solidFill>
              </a:rPr>
              <a:pPr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39825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60198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60198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775EA-397B-4363-8BC2-80E38555E93F}" type="slidenum">
              <a:rPr lang="en-US">
                <a:solidFill>
                  <a:srgbClr val="FFFFFF"/>
                </a:solidFill>
              </a:rPr>
              <a:pPr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40617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uk-UA" smtClean="0"/>
              <a:t>Зразок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77CD2-9DF6-4330-AF7E-D8651040D1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54609"/>
      </p:ext>
    </p:extLst>
  </p:cSld>
  <p:clrMapOvr>
    <a:masterClrMapping/>
  </p:clrMapOvr>
  <p:transition spd="slow">
    <p:cover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1D2D1-EE6F-4ED7-A6FB-62478CF19A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17112"/>
      </p:ext>
    </p:extLst>
  </p:cSld>
  <p:clrMapOvr>
    <a:masterClrMapping/>
  </p:clrMapOvr>
  <p:transition spd="slow">
    <p:cover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1F8B5-0A66-47C7-8E9F-D895E85F92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448741"/>
      </p:ext>
    </p:extLst>
  </p:cSld>
  <p:clrMapOvr>
    <a:masterClrMapping/>
  </p:clrMapOvr>
  <p:transition spd="slow">
    <p:cover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750E6-F94E-4CE5-A91F-34F53425895C}" type="slidenum">
              <a:rPr lang="en-US">
                <a:solidFill>
                  <a:srgbClr val="FFFFFF"/>
                </a:solidFill>
              </a:rPr>
              <a:pPr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895"/>
      </p:ext>
    </p:extLst>
  </p:cSld>
  <p:clrMapOvr>
    <a:masterClrMapping/>
  </p:clrMapOvr>
  <p:transition spd="slow">
    <p:cover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65F15-8D93-490D-AE9E-5903C5B935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13342"/>
      </p:ext>
    </p:extLst>
  </p:cSld>
  <p:clrMapOvr>
    <a:masterClrMapping/>
  </p:clrMapOvr>
  <p:transition spd="slow">
    <p:cover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BADF3-7B0D-498F-B0CB-3050A7D9F1CD}" type="slidenum">
              <a:rPr lang="en-US">
                <a:solidFill>
                  <a:srgbClr val="FFFFFF"/>
                </a:solidFill>
              </a:rPr>
              <a:pPr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275067"/>
      </p:ext>
    </p:extLst>
  </p:cSld>
  <p:clrMapOvr>
    <a:masterClrMapping/>
  </p:clrMapOvr>
  <p:transition spd="slow">
    <p:cover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07767-C224-480D-922D-CF024CD808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871781"/>
      </p:ext>
    </p:extLst>
  </p:cSld>
  <p:clrMapOvr>
    <a:masterClrMapping/>
  </p:clrMapOvr>
  <p:transition spd="slow">
    <p:cover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2256F-E9AB-41F7-BCEE-AF5BDAD92869}" type="slidenum">
              <a:rPr lang="en-US">
                <a:solidFill>
                  <a:srgbClr val="FFFFFF"/>
                </a:solidFill>
              </a:rPr>
              <a:pPr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94966"/>
      </p:ext>
    </p:extLst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D05BD-9975-4CE7-AA0A-C5CF17316C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257782"/>
      </p:ext>
    </p:extLst>
  </p:cSld>
  <p:clrMapOvr>
    <a:masterClrMapping/>
  </p:clrMapOvr>
  <p:transition spd="slow">
    <p:cover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087B3-1BB6-4600-8D92-ADBFB8BC3D3E}" type="slidenum">
              <a:rPr lang="en-US">
                <a:solidFill>
                  <a:srgbClr val="FFFFFF"/>
                </a:solidFill>
              </a:rPr>
              <a:pPr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031043"/>
      </p:ext>
    </p:extLst>
  </p:cSld>
  <p:clrMapOvr>
    <a:masterClrMapping/>
  </p:clrMapOvr>
  <p:transition spd="slow">
    <p:cover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4DFA6-9750-48CB-9D94-375B4087E9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46326"/>
      </p:ext>
    </p:extLst>
  </p:cSld>
  <p:clrMapOvr>
    <a:masterClrMapping/>
  </p:clrMapOvr>
  <p:transition spd="slow">
    <p:cover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60198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60198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688F4-8186-46F1-A60F-B38AEFB299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67724"/>
      </p:ext>
    </p:extLst>
  </p:cSld>
  <p:clrMapOvr>
    <a:masterClrMapping/>
  </p:clrMapOvr>
  <p:transition spd="slow">
    <p:cover dir="r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886200" y="3124200"/>
            <a:ext cx="5257800" cy="838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 sz="4000"/>
            </a:lvl1pPr>
          </a:lstStyle>
          <a:p>
            <a:pPr lvl="0"/>
            <a:r>
              <a:rPr lang="en-US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3962400" y="3810000"/>
            <a:ext cx="5181600" cy="457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610350"/>
            <a:ext cx="2133600" cy="1714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610350"/>
            <a:ext cx="2133600" cy="171450"/>
          </a:xfrm>
        </p:spPr>
        <p:txBody>
          <a:bodyPr/>
          <a:lstStyle>
            <a:lvl1pPr>
              <a:defRPr/>
            </a:lvl1pPr>
          </a:lstStyle>
          <a:p>
            <a:fld id="{94148A2E-44C0-4C04-9BE3-93FCADF5BAF5}" type="slidenum">
              <a:rPr lang="en-US">
                <a:solidFill>
                  <a:srgbClr val="FFFFFF"/>
                </a:solidFill>
              </a:rPr>
              <a:pPr/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gray">
          <a:xfrm>
            <a:off x="7391400" y="6096000"/>
            <a:ext cx="1384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85D9F7"/>
                </a:solidFill>
              </a:rPr>
              <a:t>LOGO</a:t>
            </a: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gray">
          <a:xfrm>
            <a:off x="5486400" y="304800"/>
            <a:ext cx="3276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969696"/>
                </a:solidFill>
              </a:rPr>
              <a:t>“ Add your company slogan ”</a:t>
            </a:r>
          </a:p>
        </p:txBody>
      </p:sp>
      <p:pic>
        <p:nvPicPr>
          <p:cNvPr id="3097" name="Picture 25" descr="c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363855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511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BD435-2FF1-452E-BB0F-76C02A358124}" type="slidenum">
              <a:rPr lang="en-US">
                <a:solidFill>
                  <a:srgbClr val="FFFFFF"/>
                </a:solidFill>
              </a:rPr>
              <a:pPr/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152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67DEA-1A0F-46A2-9AB3-92C8F7D53E95}" type="slidenum">
              <a:rPr lang="en-US">
                <a:solidFill>
                  <a:srgbClr val="FFFFFF"/>
                </a:solidFill>
              </a:rPr>
              <a:pPr/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436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CE08E-1D89-4342-8C8C-5C0B15AFA33B}" type="slidenum">
              <a:rPr lang="en-US">
                <a:solidFill>
                  <a:srgbClr val="FFFFFF"/>
                </a:solidFill>
              </a:rPr>
              <a:pPr/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70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39067-A919-4595-9BEC-E29263F11110}" type="slidenum">
              <a:rPr lang="en-US">
                <a:solidFill>
                  <a:srgbClr val="FFFFFF"/>
                </a:solidFill>
              </a:rPr>
              <a:pPr/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328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2F46B-730A-4793-BEDE-29D6B95468F4}" type="slidenum">
              <a:rPr lang="en-US">
                <a:solidFill>
                  <a:srgbClr val="FFFFFF"/>
                </a:solidFill>
              </a:rPr>
              <a:pPr/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20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3DCD65-4F3C-4AF2-A255-B8867DF29F2D}" type="slidenum">
              <a:rPr lang="en-US">
                <a:solidFill>
                  <a:srgbClr val="FFFFFF"/>
                </a:solidFill>
              </a:rPr>
              <a:pPr/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2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8F8F2-5FBF-4582-8C1E-67E77CCA49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88727"/>
      </p:ext>
    </p:extLst>
  </p:cSld>
  <p:clrMapOvr>
    <a:masterClrMapping/>
  </p:clrMapOvr>
  <p:transition spd="slow">
    <p:cover dir="r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299CE3-2520-4BFA-AB05-C5C8B091958C}" type="slidenum">
              <a:rPr lang="en-US">
                <a:solidFill>
                  <a:srgbClr val="FFFFFF"/>
                </a:solidFill>
              </a:rPr>
              <a:pPr/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43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38355-B9F8-4A87-9AF7-3F26438FE4A5}" type="slidenum">
              <a:rPr lang="en-US">
                <a:solidFill>
                  <a:srgbClr val="FFFFFF"/>
                </a:solidFill>
              </a:rPr>
              <a:pPr/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401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92294-CF36-49B6-9559-8F73300DDED2}" type="slidenum">
              <a:rPr lang="en-US">
                <a:solidFill>
                  <a:srgbClr val="FFFFFF"/>
                </a:solidFill>
              </a:rPr>
              <a:pPr/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860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60198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60198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980578-2A6C-4E60-9C09-9D9302D2EF4C}" type="slidenum">
              <a:rPr lang="en-US">
                <a:solidFill>
                  <a:srgbClr val="FFFFFF"/>
                </a:solidFill>
              </a:rPr>
              <a:pPr/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099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60198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82CD01CD-15AC-42C2-BE57-BD081C7C165D}" type="slidenum">
              <a:rPr lang="en-US">
                <a:solidFill>
                  <a:srgbClr val="FFFFFF"/>
                </a:solidFill>
              </a:rPr>
              <a:pPr/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65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CFC4-5739-49BD-B937-B30E55DE76D9}" type="slidenum">
              <a:rPr lang="en-US">
                <a:solidFill>
                  <a:srgbClr val="FFFFFF"/>
                </a:solidFill>
              </a:rPr>
              <a:pPr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48523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Місце для номера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713F3-D4D3-4596-8A87-4FEFE08119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282171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E99DF-6C7C-465E-AC41-34967B052BF0}" type="slidenum">
              <a:rPr lang="en-US">
                <a:solidFill>
                  <a:srgbClr val="FFFFFF"/>
                </a:solidFill>
              </a:rPr>
              <a:pPr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048611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Місце для номера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0BDCA-4F9F-4B05-B19E-92B89AA1DA7D}" type="slidenum">
              <a:rPr lang="en-US">
                <a:solidFill>
                  <a:srgbClr val="FFFFFF"/>
                </a:solidFill>
              </a:rPr>
              <a:pPr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33406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C23B3-0CA6-4C0F-9E7E-9191D3F3F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53209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68E90-D0A4-419C-A6E5-AFC10D6EE648}" type="slidenum">
              <a:rPr lang="en-US">
                <a:solidFill>
                  <a:srgbClr val="FFFFFF"/>
                </a:solidFill>
              </a:rPr>
              <a:pPr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82826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/>
          <p:cNvSpPr txBox="1">
            <a:spLocks noChangeArrowheads="1"/>
          </p:cNvSpPr>
          <p:nvPr/>
        </p:nvSpPr>
        <p:spPr bwMode="gray">
          <a:xfrm>
            <a:off x="7391400" y="6096000"/>
            <a:ext cx="1384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>
                <a:solidFill>
                  <a:srgbClr val="85D9F7"/>
                </a:solidFill>
              </a:rPr>
              <a:t>LOGO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gray">
          <a:xfrm>
            <a:off x="5486400" y="304800"/>
            <a:ext cx="3276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969696"/>
                </a:solidFill>
              </a:rPr>
              <a:t>“ Add your company slogan ”</a:t>
            </a:r>
          </a:p>
        </p:txBody>
      </p:sp>
      <p:pic>
        <p:nvPicPr>
          <p:cNvPr id="86020" name="Picture 8" descr="cub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363855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Rectangle 4"/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381000"/>
            <a:ext cx="6629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8602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610350"/>
            <a:ext cx="2133600" cy="1714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610350"/>
            <a:ext cx="2133600" cy="1714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812ADA-2978-4CE8-B28D-6FC4F00FFD20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3769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gray">
          <a:xfrm>
            <a:off x="0" y="381000"/>
            <a:ext cx="9144000" cy="6096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>
              <a:solidFill>
                <a:srgbClr val="FFFFFF"/>
              </a:solidFill>
            </a:endParaRPr>
          </a:p>
        </p:txBody>
      </p:sp>
      <p:pic>
        <p:nvPicPr>
          <p:cNvPr id="88067" name="Picture 3" descr="p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37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381000"/>
            <a:ext cx="6629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532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57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8B9D86-BFAD-46EA-846C-A0352DCEB301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807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136093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Rectangle 27"/>
          <p:cNvSpPr>
            <a:spLocks noChangeArrowheads="1"/>
          </p:cNvSpPr>
          <p:nvPr/>
        </p:nvSpPr>
        <p:spPr bwMode="gray">
          <a:xfrm>
            <a:off x="0" y="381000"/>
            <a:ext cx="9144000" cy="6096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52" name="Picture 28" descr="p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3716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381000"/>
            <a:ext cx="6629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53200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FF84C-FFDC-4B03-B43C-F31E0D22E242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814523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iming>
    <p:tnLst>
      <p:par>
        <p:cTn id="1" dur="indefinite" restart="never" nodeType="tmRoot"/>
      </p:par>
    </p:tnLst>
  </p:timing>
  <p:txStyles>
    <p:titleStyle>
      <a:lvl1pPr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4356100" y="4437063"/>
            <a:ext cx="3960813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Narrow"/>
              </a:rPr>
              <a:t>Щербини</a:t>
            </a:r>
            <a:endParaRPr lang="en-US" sz="3600" b="1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Narrow"/>
            </a:endParaRPr>
          </a:p>
        </p:txBody>
      </p:sp>
      <p:sp>
        <p:nvSpPr>
          <p:cNvPr id="4101" name="WordArt 5"/>
          <p:cNvSpPr>
            <a:spLocks noChangeArrowheads="1" noChangeShapeType="1" noTextEdit="1"/>
          </p:cNvSpPr>
          <p:nvPr/>
        </p:nvSpPr>
        <p:spPr bwMode="gray">
          <a:xfrm>
            <a:off x="755650" y="5830888"/>
            <a:ext cx="2971800" cy="693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Narrow"/>
              </a:rPr>
              <a:t>Тетяни</a:t>
            </a:r>
            <a:endParaRPr lang="en-US" sz="3600" b="1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Narrow"/>
            </a:endParaRPr>
          </a:p>
        </p:txBody>
      </p:sp>
      <p:sp>
        <p:nvSpPr>
          <p:cNvPr id="4102" name="WordArt 6"/>
          <p:cNvSpPr>
            <a:spLocks noChangeArrowheads="1" noChangeShapeType="1" noTextEdit="1"/>
          </p:cNvSpPr>
          <p:nvPr/>
        </p:nvSpPr>
        <p:spPr bwMode="gray">
          <a:xfrm>
            <a:off x="4114800" y="5822950"/>
            <a:ext cx="5029200" cy="846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Narrow"/>
              </a:rPr>
              <a:t>Володимирівни</a:t>
            </a:r>
            <a:endParaRPr lang="en-US" sz="3600" b="1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Narrow"/>
            </a:endParaRPr>
          </a:p>
        </p:txBody>
      </p:sp>
      <p:sp>
        <p:nvSpPr>
          <p:cNvPr id="2" name="WordArt 4"/>
          <p:cNvSpPr>
            <a:spLocks noChangeArrowheads="1" noChangeShapeType="1" noTextEdit="1"/>
          </p:cNvSpPr>
          <p:nvPr/>
        </p:nvSpPr>
        <p:spPr bwMode="gray">
          <a:xfrm>
            <a:off x="3851275" y="1196975"/>
            <a:ext cx="5292725" cy="26638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latin typeface="Arial Narrow"/>
              </a:rPr>
              <a:t>З досвіду роботи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latin typeface="Arial Narrow"/>
              </a:rPr>
              <a:t>вчителя математики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latin typeface="Arial Narrow"/>
              </a:rPr>
              <a:t>НВК "Дивосвіт"</a:t>
            </a:r>
            <a:endParaRPr lang="en-US" sz="3600" b="1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0210369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4101" grpId="0" animBg="1"/>
      <p:bldP spid="4102" grpId="0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250825" y="381000"/>
            <a:ext cx="6629400" cy="563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effectLst>
                  <a:outerShdw dist="45791" dir="3378596" sy="50000" rotWithShape="0">
                    <a:srgbClr val="875B0D">
                      <a:alpha val="70000"/>
                    </a:srgbClr>
                  </a:outerShdw>
                </a:effectLst>
                <a:latin typeface="Arial Narrow"/>
              </a:rPr>
              <a:t>Різнорівневі завдання</a:t>
            </a:r>
            <a:endParaRPr lang="en-US" sz="3600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effectLst>
                <a:outerShdw dist="45791" dir="3378596" sy="50000" rotWithShape="0">
                  <a:srgbClr val="875B0D">
                    <a:alpha val="70000"/>
                  </a:srgbClr>
                </a:outerShdw>
              </a:effectLst>
              <a:latin typeface="Arial Narrow"/>
            </a:endParaRPr>
          </a:p>
        </p:txBody>
      </p:sp>
      <p:pic>
        <p:nvPicPr>
          <p:cNvPr id="1239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r="8731"/>
          <a:stretch>
            <a:fillRect/>
          </a:stretch>
        </p:blipFill>
        <p:spPr bwMode="auto">
          <a:xfrm>
            <a:off x="323850" y="1128713"/>
            <a:ext cx="7092950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93" name="Picture 33" descr="original_pencil_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7600" y="5715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731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7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IMG_16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3313113" cy="24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5" name="Picture 5" descr="IMG_16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05263"/>
            <a:ext cx="3313113" cy="24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IMG_16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125538"/>
            <a:ext cx="3384550" cy="253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7" name="Picture 7" descr="IMG_166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005263"/>
            <a:ext cx="338455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250825" y="381000"/>
            <a:ext cx="6629400" cy="563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effectLst>
                  <a:outerShdw dist="45791" dir="3378596" sy="50000" rotWithShape="0">
                    <a:srgbClr val="875B0D">
                      <a:alpha val="70000"/>
                    </a:srgbClr>
                  </a:outerShdw>
                </a:effectLst>
                <a:latin typeface="Arial Narrow"/>
              </a:rPr>
              <a:t>Предметна диференціація</a:t>
            </a:r>
            <a:endParaRPr lang="en-US" sz="3600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effectLst>
                <a:outerShdw dist="45791" dir="3378596" sy="50000" rotWithShape="0">
                  <a:srgbClr val="875B0D">
                    <a:alpha val="70000"/>
                  </a:srgbClr>
                </a:outerShdw>
              </a:effectLst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3051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250825" y="381000"/>
            <a:ext cx="6629400" cy="563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effectLst>
                  <a:outerShdw dist="45791" dir="3378596" sy="50000" rotWithShape="0">
                    <a:srgbClr val="875B0D">
                      <a:alpha val="70000"/>
                    </a:srgbClr>
                  </a:outerShdw>
                </a:effectLst>
                <a:latin typeface="Arial Narrow"/>
              </a:rPr>
              <a:t>"Волейбол"</a:t>
            </a:r>
            <a:endParaRPr lang="en-US" sz="3600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effectLst>
                <a:outerShdw dist="45791" dir="3378596" sy="50000" rotWithShape="0">
                  <a:srgbClr val="875B0D">
                    <a:alpha val="70000"/>
                  </a:srgbClr>
                </a:outerShdw>
              </a:effectLst>
              <a:latin typeface="Arial Narrow"/>
            </a:endParaRPr>
          </a:p>
        </p:txBody>
      </p:sp>
      <p:pic>
        <p:nvPicPr>
          <p:cNvPr id="98309" name="Picture 5" descr="IMG_16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3600450" cy="269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IMG_168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860800"/>
            <a:ext cx="3529012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1" name="Picture 7" descr="IMG_16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0800"/>
            <a:ext cx="3600450" cy="2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2" name="Picture 8" descr="IMG_167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25538"/>
            <a:ext cx="3527425" cy="264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80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250825" y="381000"/>
            <a:ext cx="6629400" cy="563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effectLst>
                  <a:outerShdw dist="45791" dir="3378596" sy="50000" rotWithShape="0">
                    <a:srgbClr val="875B0D">
                      <a:alpha val="70000"/>
                    </a:srgbClr>
                  </a:outerShdw>
                </a:effectLst>
                <a:latin typeface="Arial Narrow"/>
              </a:rPr>
              <a:t>Групова робота</a:t>
            </a:r>
            <a:endParaRPr lang="en-US" sz="3600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effectLst>
                <a:outerShdw dist="45791" dir="3378596" sy="50000" rotWithShape="0">
                  <a:srgbClr val="875B0D">
                    <a:alpha val="70000"/>
                  </a:srgbClr>
                </a:outerShdw>
              </a:effectLst>
              <a:latin typeface="Arial Narrow"/>
            </a:endParaRPr>
          </a:p>
        </p:txBody>
      </p:sp>
      <p:pic>
        <p:nvPicPr>
          <p:cNvPr id="99333" name="Picture 5" descr="IMG_16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3598862" cy="27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4" name="Picture 6" descr="IMG_167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975"/>
            <a:ext cx="3527425" cy="26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5" name="Picture 7" descr="IMG_16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05263"/>
            <a:ext cx="3598862" cy="27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7" name="Picture 9" descr="IMG_167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076700"/>
            <a:ext cx="34925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70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250825" y="381000"/>
            <a:ext cx="6629400" cy="563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effectLst>
                  <a:outerShdw dist="45791" dir="3378596" sy="50000" rotWithShape="0">
                    <a:srgbClr val="875B0D">
                      <a:alpha val="70000"/>
                    </a:srgbClr>
                  </a:outerShdw>
                </a:effectLst>
                <a:latin typeface="Arial Narrow"/>
              </a:rPr>
              <a:t>"Мікрофон"</a:t>
            </a:r>
            <a:endParaRPr lang="en-US" sz="3600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effectLst>
                <a:outerShdw dist="45791" dir="3378596" sy="50000" rotWithShape="0">
                  <a:srgbClr val="875B0D">
                    <a:alpha val="70000"/>
                  </a:srgbClr>
                </a:outerShdw>
              </a:effectLst>
              <a:latin typeface="Arial Narrow"/>
            </a:endParaRPr>
          </a:p>
        </p:txBody>
      </p:sp>
      <p:pic>
        <p:nvPicPr>
          <p:cNvPr id="100357" name="Picture 5" descr="IMG_16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3600450" cy="27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6" descr="IMG_16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268413"/>
            <a:ext cx="3600450" cy="27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9" name="Picture 7" descr="IMG_16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76700"/>
            <a:ext cx="3470275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0" name="Picture 8" descr="IMG_16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157663"/>
            <a:ext cx="3600450" cy="27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89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r="7692"/>
          <a:stretch>
            <a:fillRect/>
          </a:stretch>
        </p:blipFill>
        <p:spPr bwMode="auto">
          <a:xfrm>
            <a:off x="250825" y="1125538"/>
            <a:ext cx="7561263" cy="564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250825" y="381000"/>
            <a:ext cx="6629400" cy="563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effectLst>
                  <a:outerShdw dist="45791" dir="3378596" sy="50000" rotWithShape="0">
                    <a:srgbClr val="875B0D">
                      <a:alpha val="70000"/>
                    </a:srgbClr>
                  </a:outerShdw>
                </a:effectLst>
                <a:latin typeface="Arial Narrow"/>
              </a:rPr>
              <a:t>Різнорівневі завдання</a:t>
            </a:r>
            <a:endParaRPr lang="en-US" sz="3600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effectLst>
                <a:outerShdw dist="45791" dir="3378596" sy="50000" rotWithShape="0">
                  <a:srgbClr val="875B0D">
                    <a:alpha val="70000"/>
                  </a:srgbClr>
                </a:outerShdw>
              </a:effectLst>
              <a:latin typeface="Arial Narrow"/>
            </a:endParaRPr>
          </a:p>
        </p:txBody>
      </p:sp>
      <p:pic>
        <p:nvPicPr>
          <p:cNvPr id="117796" name="Picture 36" descr="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221288"/>
            <a:ext cx="11779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43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7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7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860" name="Object 4"/>
          <p:cNvGraphicFramePr>
            <a:graphicFrameLocks noChangeAspect="1"/>
          </p:cNvGraphicFramePr>
          <p:nvPr>
            <p:ph/>
          </p:nvPr>
        </p:nvGraphicFramePr>
        <p:xfrm>
          <a:off x="468313" y="1341438"/>
          <a:ext cx="7848600" cy="505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Диаграмма" r:id="rId3" imgW="6781800" imgH="4372051" progId="Excel.Chart.8">
                  <p:embed/>
                </p:oleObj>
              </mc:Choice>
              <mc:Fallback>
                <p:oleObj name="Диаграмма" r:id="rId3" imgW="6781800" imgH="43720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341438"/>
                        <a:ext cx="7848600" cy="5059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250825" y="381000"/>
            <a:ext cx="6629400" cy="527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effectLst>
                  <a:outerShdw dist="45791" dir="3378596" sy="50000" rotWithShape="0">
                    <a:srgbClr val="875B0D">
                      <a:alpha val="70000"/>
                    </a:srgbClr>
                  </a:outerShdw>
                </a:effectLst>
                <a:latin typeface="Arial Narrow"/>
              </a:rPr>
              <a:t>Рейтинг</a:t>
            </a:r>
            <a:endParaRPr lang="en-US" sz="3600" b="1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effectLst>
                <a:outerShdw dist="45791" dir="3378596" sy="50000" rotWithShape="0">
                  <a:srgbClr val="875B0D">
                    <a:alpha val="70000"/>
                  </a:srgbClr>
                </a:outerShdw>
              </a:effectLst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68122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Изображение 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3408362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5" name="Picture 5" descr="Изображение 0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125538"/>
            <a:ext cx="3384550" cy="253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6" name="Picture 6" descr="Изображение 0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33825"/>
            <a:ext cx="3384550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7" name="Picture 7" descr="Изображение 0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005263"/>
            <a:ext cx="3336925" cy="250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250825" y="404813"/>
            <a:ext cx="5976938" cy="11033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latin typeface="Arial Narrow"/>
              </a:rPr>
              <a:t>Конференція НУТ</a:t>
            </a:r>
          </a:p>
          <a:p>
            <a:pPr algn="ctr"/>
            <a:endParaRPr lang="en-US" sz="3600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02444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r="9677"/>
          <a:stretch>
            <a:fillRect/>
          </a:stretch>
        </p:blipFill>
        <p:spPr bwMode="auto">
          <a:xfrm>
            <a:off x="4716463" y="3284538"/>
            <a:ext cx="4103687" cy="320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 r="9404"/>
          <a:stretch>
            <a:fillRect/>
          </a:stretch>
        </p:blipFill>
        <p:spPr bwMode="auto">
          <a:xfrm>
            <a:off x="250825" y="1268413"/>
            <a:ext cx="4752975" cy="363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250825" y="333375"/>
            <a:ext cx="6629400" cy="744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effectLst>
                  <a:outerShdw dist="45791" dir="3378596" sy="50000" rotWithShape="0">
                    <a:srgbClr val="875B0D">
                      <a:alpha val="70000"/>
                    </a:srgbClr>
                  </a:outerShdw>
                </a:effectLst>
                <a:latin typeface="Arial Narrow"/>
              </a:rPr>
              <a:t>Дослідницька діяльність</a:t>
            </a:r>
            <a:endParaRPr lang="en-US" sz="3600" b="1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effectLst>
                <a:outerShdw dist="45791" dir="3378596" sy="50000" rotWithShape="0">
                  <a:srgbClr val="875B0D">
                    <a:alpha val="70000"/>
                  </a:srgbClr>
                </a:outerShdw>
              </a:effectLst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09897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t="3326" r="10947" b="6134"/>
          <a:stretch>
            <a:fillRect/>
          </a:stretch>
        </p:blipFill>
        <p:spPr bwMode="auto">
          <a:xfrm>
            <a:off x="323850" y="1341438"/>
            <a:ext cx="7129463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250825" y="260350"/>
            <a:ext cx="6629400" cy="815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effectLst>
                  <a:outerShdw dist="45791" dir="3378596" sy="50000" rotWithShape="0">
                    <a:srgbClr val="875B0D">
                      <a:alpha val="70000"/>
                    </a:srgbClr>
                  </a:outerShdw>
                </a:effectLst>
                <a:latin typeface="Arial Narrow"/>
              </a:rPr>
              <a:t>Просвітницька діяльність</a:t>
            </a:r>
            <a:endParaRPr lang="en-US" sz="3600" b="1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effectLst>
                <a:outerShdw dist="45791" dir="3378596" sy="50000" rotWithShape="0">
                  <a:srgbClr val="875B0D">
                    <a:alpha val="70000"/>
                  </a:srgbClr>
                </a:outerShdw>
              </a:effectLst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61815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Изображение 0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12875"/>
            <a:ext cx="3713163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gray">
          <a:xfrm>
            <a:off x="3851275" y="1484313"/>
            <a:ext cx="61214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uk-UA" sz="3000" b="1">
                <a:solidFill>
                  <a:srgbClr val="F67A2E"/>
                </a:solidFill>
                <a:latin typeface="Arial Narrow" pitchFamily="34" charset="0"/>
              </a:rPr>
              <a:t>Щербина Тетяна Володимирівна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uk-UA" sz="3000" b="1">
                <a:solidFill>
                  <a:srgbClr val="F67A2E"/>
                </a:solidFill>
                <a:latin typeface="Arial Narrow" pitchFamily="34" charset="0"/>
              </a:rPr>
              <a:t>Освіта: вища, ДНУ, 1994 рік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uk-UA" sz="3000" b="1">
                <a:solidFill>
                  <a:srgbClr val="F67A2E"/>
                </a:solidFill>
                <a:latin typeface="Arial Narrow" pitchFamily="34" charset="0"/>
              </a:rPr>
              <a:t>Спеціальність за дипломом: математик, викладач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uk-UA" sz="3000" b="1">
                <a:solidFill>
                  <a:srgbClr val="F67A2E"/>
                </a:solidFill>
                <a:latin typeface="Arial Narrow" pitchFamily="34" charset="0"/>
              </a:rPr>
              <a:t>Категорія: спеціаліст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uk-UA" sz="3000" b="1">
                <a:solidFill>
                  <a:srgbClr val="F67A2E"/>
                </a:solidFill>
                <a:latin typeface="Arial Narrow" pitchFamily="34" charset="0"/>
              </a:rPr>
              <a:t>Куратор НУТ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uk-UA" sz="3000" b="1">
                <a:solidFill>
                  <a:srgbClr val="F67A2E"/>
                </a:solidFill>
                <a:latin typeface="Arial Narrow" pitchFamily="34" charset="0"/>
              </a:rPr>
              <a:t>Стаж: 12 років, з них 3 роки в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uk-UA" sz="3000" b="1">
                <a:solidFill>
                  <a:srgbClr val="F67A2E"/>
                </a:solidFill>
                <a:latin typeface="Arial Narrow" pitchFamily="34" charset="0"/>
              </a:rPr>
              <a:t>НВК “Дивосвіт” </a:t>
            </a:r>
            <a:endParaRPr lang="ru-RU" sz="3000" b="1">
              <a:solidFill>
                <a:srgbClr val="F67A2E"/>
              </a:solidFill>
              <a:latin typeface="Arial Narrow" pitchFamily="34" charset="0"/>
            </a:endParaRPr>
          </a:p>
        </p:txBody>
      </p:sp>
      <p:pic>
        <p:nvPicPr>
          <p:cNvPr id="12297" name="Picture 9" descr="1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4551">
            <a:off x="1700213" y="2054225"/>
            <a:ext cx="1503362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250825" y="260350"/>
            <a:ext cx="4392613" cy="674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Narrow"/>
              </a:rPr>
              <a:t>Візитівка</a:t>
            </a:r>
            <a:endParaRPr lang="en-US" sz="3600" b="1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6761757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468313" y="0"/>
            <a:ext cx="3683000" cy="11763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latin typeface="Arial Narrow"/>
              </a:rPr>
              <a:t>Тренінгові заняття</a:t>
            </a:r>
          </a:p>
          <a:p>
            <a:pPr algn="ctr"/>
            <a:endParaRPr lang="en-US" sz="3600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latin typeface="Arial Narrow"/>
            </a:endParaRPr>
          </a:p>
        </p:txBody>
      </p:sp>
      <p:pic>
        <p:nvPicPr>
          <p:cNvPr id="11469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" r="8900"/>
          <a:stretch>
            <a:fillRect/>
          </a:stretch>
        </p:blipFill>
        <p:spPr bwMode="auto">
          <a:xfrm>
            <a:off x="4500563" y="0"/>
            <a:ext cx="4643437" cy="353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r="9673"/>
          <a:stretch>
            <a:fillRect/>
          </a:stretch>
        </p:blipFill>
        <p:spPr bwMode="auto">
          <a:xfrm>
            <a:off x="0" y="620713"/>
            <a:ext cx="4500563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r="7733"/>
          <a:stretch>
            <a:fillRect/>
          </a:stretch>
        </p:blipFill>
        <p:spPr bwMode="auto">
          <a:xfrm>
            <a:off x="4500563" y="3365500"/>
            <a:ext cx="4643437" cy="349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5" r="8360"/>
          <a:stretch>
            <a:fillRect/>
          </a:stretch>
        </p:blipFill>
        <p:spPr bwMode="auto">
          <a:xfrm>
            <a:off x="395288" y="3968750"/>
            <a:ext cx="3851275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00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457200" y="260350"/>
            <a:ext cx="4043363" cy="8159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latin typeface="Arial Narrow"/>
              </a:rPr>
              <a:t>Тренінгові заняття</a:t>
            </a:r>
            <a:endParaRPr lang="en-US" sz="3600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latin typeface="Arial Narrow"/>
            </a:endParaRPr>
          </a:p>
        </p:txBody>
      </p:sp>
      <p:pic>
        <p:nvPicPr>
          <p:cNvPr id="112645" name="Picture 5" descr="IMG_16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14438"/>
            <a:ext cx="352742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6" descr="IMG_16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3871913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7" descr="IMG_16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05263"/>
            <a:ext cx="352742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71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468313" y="188913"/>
            <a:ext cx="4535487" cy="936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latin typeface="Arial Narrow"/>
              </a:rPr>
              <a:t>Тренінгові заняття</a:t>
            </a:r>
            <a:endParaRPr lang="en-US" sz="3600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latin typeface="Arial Narrow"/>
            </a:endParaRPr>
          </a:p>
        </p:txBody>
      </p:sp>
      <p:pic>
        <p:nvPicPr>
          <p:cNvPr id="113669" name="Picture 5" descr="IMG_16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484313"/>
            <a:ext cx="35655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0" name="Picture 6" descr="IMG_16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20775"/>
            <a:ext cx="3671888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1" name="Picture 7" descr="IMG_16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113213"/>
            <a:ext cx="3600450" cy="270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13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6" r="8260"/>
          <a:stretch>
            <a:fillRect/>
          </a:stretch>
        </p:blipFill>
        <p:spPr bwMode="auto">
          <a:xfrm>
            <a:off x="468313" y="1989138"/>
            <a:ext cx="4067175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468313" y="188913"/>
            <a:ext cx="4535487" cy="9080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latin typeface="Arial Narrow"/>
              </a:rPr>
              <a:t>Скринька здоров’я</a:t>
            </a:r>
            <a:endParaRPr lang="en-US" sz="3600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latin typeface="Arial Narrow"/>
            </a:endParaRPr>
          </a:p>
        </p:txBody>
      </p:sp>
      <p:pic>
        <p:nvPicPr>
          <p:cNvPr id="1157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4" r="12296"/>
          <a:stretch>
            <a:fillRect/>
          </a:stretch>
        </p:blipFill>
        <p:spPr bwMode="auto">
          <a:xfrm>
            <a:off x="5256213" y="188913"/>
            <a:ext cx="3887787" cy="308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r="9386"/>
          <a:stretch>
            <a:fillRect/>
          </a:stretch>
        </p:blipFill>
        <p:spPr bwMode="auto">
          <a:xfrm>
            <a:off x="5292725" y="3644900"/>
            <a:ext cx="3851275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21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468313" y="0"/>
            <a:ext cx="4535487" cy="7191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latin typeface="Arial Narrow"/>
              </a:rPr>
              <a:t>Скринька здоров’я</a:t>
            </a:r>
            <a:endParaRPr lang="en-US" sz="3600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latin typeface="Arial Narrow"/>
            </a:endParaRPr>
          </a:p>
        </p:txBody>
      </p:sp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 r="8202"/>
          <a:stretch>
            <a:fillRect/>
          </a:stretch>
        </p:blipFill>
        <p:spPr bwMode="auto">
          <a:xfrm>
            <a:off x="5183188" y="188913"/>
            <a:ext cx="3960812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r="8258"/>
          <a:stretch>
            <a:fillRect/>
          </a:stretch>
        </p:blipFill>
        <p:spPr bwMode="auto">
          <a:xfrm>
            <a:off x="755650" y="692150"/>
            <a:ext cx="3995738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r="8199"/>
          <a:stretch>
            <a:fillRect/>
          </a:stretch>
        </p:blipFill>
        <p:spPr bwMode="auto">
          <a:xfrm>
            <a:off x="5003800" y="3500438"/>
            <a:ext cx="3924300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r="8754"/>
          <a:stretch>
            <a:fillRect/>
          </a:stretch>
        </p:blipFill>
        <p:spPr bwMode="auto">
          <a:xfrm>
            <a:off x="539750" y="3883025"/>
            <a:ext cx="3960813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43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250825" y="307975"/>
            <a:ext cx="6629400" cy="744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effectLst>
                  <a:outerShdw dist="45791" dir="3378596" sy="50000" rotWithShape="0">
                    <a:srgbClr val="875B0D">
                      <a:alpha val="70000"/>
                    </a:srgbClr>
                  </a:outerShdw>
                </a:effectLst>
                <a:latin typeface="Arial Narrow"/>
              </a:rPr>
              <a:t>Духовна диференціація</a:t>
            </a:r>
            <a:endParaRPr lang="en-US" sz="3600" b="1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effectLst>
                <a:outerShdw dist="45791" dir="3378596" sy="50000" rotWithShape="0">
                  <a:srgbClr val="875B0D">
                    <a:alpha val="70000"/>
                  </a:srgbClr>
                </a:outerShdw>
              </a:effectLst>
              <a:latin typeface="Arial Narrow"/>
            </a:endParaRPr>
          </a:p>
        </p:txBody>
      </p:sp>
      <p:pic>
        <p:nvPicPr>
          <p:cNvPr id="124933" name="Picture 5" descr="IMG_16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3960813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4" name="Picture 6" descr="IMG_16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5038"/>
            <a:ext cx="4408488" cy="330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19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1" name="Picture 5" descr="Изображение 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05263"/>
            <a:ext cx="3529013" cy="264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2" name="Picture 6" descr="Изображение 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125538"/>
            <a:ext cx="3527425" cy="264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3" name="Picture 7" descr="Изображение 0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005263"/>
            <a:ext cx="3455988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Picture 8" descr="8963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36004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5" name="Picture 9" descr="defaul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141663"/>
            <a:ext cx="144145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250825" y="260350"/>
            <a:ext cx="5976938" cy="7921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latin typeface="Arial Narrow"/>
              </a:rPr>
              <a:t>Математичний трамвайчик</a:t>
            </a:r>
            <a:endParaRPr lang="en-US" sz="3600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latin typeface="Arial Narrow"/>
            </a:endParaRPr>
          </a:p>
        </p:txBody>
      </p:sp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4067175" y="4508500"/>
            <a:ext cx="1296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Квиток</a:t>
            </a:r>
            <a:endParaRPr lang="ru-RU" sz="2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33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Изображение 0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052513"/>
            <a:ext cx="374332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7" name="Picture 5" descr="Изображение 0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25538"/>
            <a:ext cx="3527425" cy="26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8" name="Picture 6" descr="Изображение 0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05263"/>
            <a:ext cx="3529012" cy="264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9" name="Picture 7" descr="Изображение 0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07670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250825" y="404813"/>
            <a:ext cx="4391025" cy="50323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latin typeface="Arial Narrow"/>
              </a:rPr>
              <a:t>КЕНГУРУ - 2010</a:t>
            </a:r>
            <a:endParaRPr lang="en-US" sz="3600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4800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179388" y="333375"/>
            <a:ext cx="61214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latin typeface="Arial Narrow"/>
              </a:rPr>
              <a:t>Методичні розробки</a:t>
            </a:r>
            <a:endParaRPr lang="en-US" sz="3600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latin typeface="Arial Narrow"/>
            </a:endParaRPr>
          </a:p>
        </p:txBody>
      </p:sp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6" t="14917" r="35741" b="22047"/>
          <a:stretch>
            <a:fillRect/>
          </a:stretch>
        </p:blipFill>
        <p:spPr bwMode="auto">
          <a:xfrm>
            <a:off x="900113" y="1052513"/>
            <a:ext cx="4144962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97" name="Picture 37" descr="0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8160">
            <a:off x="6300788" y="3213100"/>
            <a:ext cx="1625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2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7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3" t="23218" r="47133" b="35320"/>
          <a:stretch>
            <a:fillRect/>
          </a:stretch>
        </p:blipFill>
        <p:spPr bwMode="auto">
          <a:xfrm>
            <a:off x="468313" y="1557338"/>
            <a:ext cx="8424862" cy="513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468313" y="115888"/>
            <a:ext cx="5688012" cy="1079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latin typeface="Arial Narrow"/>
              </a:rPr>
              <a:t>Дописи в періодичні видання</a:t>
            </a:r>
            <a:endParaRPr lang="en-US" sz="3600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6684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468313" y="404813"/>
            <a:ext cx="6629400" cy="563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Narrow"/>
              </a:rPr>
              <a:t>Педагогічне кредо</a:t>
            </a:r>
            <a:endParaRPr lang="en-US" sz="3600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Narrow"/>
            </a:endParaRPr>
          </a:p>
        </p:txBody>
      </p:sp>
      <p:pic>
        <p:nvPicPr>
          <p:cNvPr id="93189" name="Picture 5" descr="IMG_13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341438"/>
            <a:ext cx="4608513" cy="345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WordArt 4"/>
          <p:cNvSpPr>
            <a:spLocks noChangeArrowheads="1" noChangeShapeType="1" noTextEdit="1"/>
          </p:cNvSpPr>
          <p:nvPr/>
        </p:nvSpPr>
        <p:spPr bwMode="gray">
          <a:xfrm>
            <a:off x="1258888" y="4221163"/>
            <a:ext cx="6629400" cy="20875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latin typeface="Arial Narrow"/>
              </a:rPr>
              <a:t>"Не кажи - не вмію, а кажи - навчусь"</a:t>
            </a:r>
            <a:endParaRPr lang="en-US" sz="3600" b="1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9597542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19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4538"/>
            <a:ext cx="1371600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042988" y="1052513"/>
            <a:ext cx="6192837" cy="4924425"/>
            <a:chOff x="1056" y="912"/>
            <a:chExt cx="3369" cy="2496"/>
          </a:xfrm>
        </p:grpSpPr>
        <p:pic>
          <p:nvPicPr>
            <p:cNvPr id="92164" name="Picture 5" descr="А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912"/>
              <a:ext cx="1689" cy="2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65" name="Picture 6" descr="Ав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912"/>
              <a:ext cx="1680" cy="2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611188" y="404813"/>
            <a:ext cx="3960812" cy="1079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latin typeface="Arial Narrow"/>
              </a:rPr>
              <a:t>Нагороди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latin typeface="Arial Narrow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700338" y="1700213"/>
            <a:ext cx="6192837" cy="4924425"/>
            <a:chOff x="1056" y="912"/>
            <a:chExt cx="3369" cy="2496"/>
          </a:xfrm>
        </p:grpSpPr>
        <p:pic>
          <p:nvPicPr>
            <p:cNvPr id="92169" name="Picture 5" descr="А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912"/>
              <a:ext cx="1689" cy="2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70" name="Picture 6" descr="Ав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912"/>
              <a:ext cx="1680" cy="2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303891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Text Box 4"/>
          <p:cNvSpPr txBox="1">
            <a:spLocks noChangeArrowheads="1"/>
          </p:cNvSpPr>
          <p:nvPr/>
        </p:nvSpPr>
        <p:spPr bwMode="gray">
          <a:xfrm>
            <a:off x="0" y="2276475"/>
            <a:ext cx="91440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uk-UA" sz="5400" b="1">
                <a:solidFill>
                  <a:srgbClr val="F67A2E"/>
                </a:solidFill>
                <a:latin typeface="Arial Narrow" pitchFamily="34" charset="0"/>
              </a:rPr>
              <a:t>Реалізація особистісно-зорієнтованого навчання в навчально-виховному процесі</a:t>
            </a:r>
            <a:endParaRPr lang="ru-RU" sz="5400" b="1">
              <a:solidFill>
                <a:srgbClr val="F67A2E"/>
              </a:solidFill>
              <a:latin typeface="Arial Narrow" pitchFamily="34" charset="0"/>
            </a:endParaRPr>
          </a:p>
        </p:txBody>
      </p:sp>
      <p:sp>
        <p:nvSpPr>
          <p:cNvPr id="90118" name="WordArt 6"/>
          <p:cNvSpPr>
            <a:spLocks noChangeArrowheads="1" noChangeShapeType="1" noTextEdit="1"/>
          </p:cNvSpPr>
          <p:nvPr/>
        </p:nvSpPr>
        <p:spPr bwMode="gray">
          <a:xfrm>
            <a:off x="34925" y="333375"/>
            <a:ext cx="7235825" cy="18002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latin typeface="Arial Narrow"/>
              </a:rPr>
              <a:t>Науково-методична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latin typeface="Arial Narrow"/>
              </a:rPr>
              <a:t> проблема </a:t>
            </a:r>
            <a:endParaRPr lang="en-US" sz="3600" b="1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latin typeface="Arial Narrow"/>
            </a:endParaRPr>
          </a:p>
        </p:txBody>
      </p:sp>
      <p:pic>
        <p:nvPicPr>
          <p:cNvPr id="90121" name="Picture 9" descr="2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229225"/>
            <a:ext cx="1095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2" name="Picture 10" descr="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2539">
            <a:off x="914400" y="5334000"/>
            <a:ext cx="1752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253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 noChangeArrowheads="1"/>
          </p:cNvSpPr>
          <p:nvPr/>
        </p:nvSpPr>
        <p:spPr bwMode="auto">
          <a:xfrm>
            <a:off x="5562600" y="3095625"/>
            <a:ext cx="2322513" cy="30702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CCFF"/>
              </a:gs>
              <a:gs pos="100000">
                <a:srgbClr val="99CCFF">
                  <a:gamma/>
                  <a:tint val="27451"/>
                  <a:invGamma/>
                </a:srgbClr>
              </a:gs>
            </a:gsLst>
            <a:lin ang="5400000" scaled="1"/>
          </a:gradFill>
          <a:ln w="38100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1445" name="AutoShape 5"/>
          <p:cNvSpPr>
            <a:spLocks noChangeArrowheads="1"/>
          </p:cNvSpPr>
          <p:nvPr/>
        </p:nvSpPr>
        <p:spPr bwMode="auto">
          <a:xfrm>
            <a:off x="1116013" y="3095625"/>
            <a:ext cx="2312987" cy="299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CCFF"/>
              </a:gs>
              <a:gs pos="100000">
                <a:srgbClr val="99CCFF">
                  <a:gamma/>
                  <a:tint val="27451"/>
                  <a:invGamma/>
                </a:srgbClr>
              </a:gs>
            </a:gsLst>
            <a:lin ang="5400000" scaled="1"/>
          </a:gradFill>
          <a:ln w="38100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1187450" y="2997200"/>
            <a:ext cx="203835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>
                <a:solidFill>
                  <a:srgbClr val="000000"/>
                </a:solidFill>
                <a:latin typeface="Arial Narrow" pitchFamily="34" charset="0"/>
              </a:rPr>
              <a:t>Надання допомоги учням у визначенні ставлення до самого себе, інших людей, навколишнього світу, своєї професійної діяльності</a:t>
            </a:r>
            <a:endParaRPr lang="en-US" sz="2000" b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61447" name="AutoShape 7"/>
          <p:cNvSpPr>
            <a:spLocks noChangeAspect="1" noChangeArrowheads="1" noTextEdit="1"/>
          </p:cNvSpPr>
          <p:nvPr/>
        </p:nvSpPr>
        <p:spPr bwMode="gray">
          <a:xfrm>
            <a:off x="3222625" y="2995613"/>
            <a:ext cx="909638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1448" name="Freeform 8"/>
          <p:cNvSpPr>
            <a:spLocks/>
          </p:cNvSpPr>
          <p:nvPr/>
        </p:nvSpPr>
        <p:spPr bwMode="gray">
          <a:xfrm>
            <a:off x="3222625" y="1341438"/>
            <a:ext cx="989013" cy="289877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1449" name="AutoShape 9"/>
          <p:cNvSpPr>
            <a:spLocks noChangeAspect="1" noChangeArrowheads="1" noTextEdit="1"/>
          </p:cNvSpPr>
          <p:nvPr/>
        </p:nvSpPr>
        <p:spPr bwMode="gray">
          <a:xfrm flipH="1">
            <a:off x="4133850" y="1989138"/>
            <a:ext cx="1644650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1450" name="Freeform 10"/>
          <p:cNvSpPr>
            <a:spLocks/>
          </p:cNvSpPr>
          <p:nvPr/>
        </p:nvSpPr>
        <p:spPr bwMode="gray">
          <a:xfrm flipH="1">
            <a:off x="4427538" y="1268413"/>
            <a:ext cx="1350962" cy="2971800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1460" name="Text Box 20"/>
          <p:cNvSpPr txBox="1">
            <a:spLocks noChangeArrowheads="1"/>
          </p:cNvSpPr>
          <p:nvPr/>
        </p:nvSpPr>
        <p:spPr bwMode="auto">
          <a:xfrm>
            <a:off x="5724525" y="3141663"/>
            <a:ext cx="203835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>
                <a:solidFill>
                  <a:srgbClr val="000000"/>
                </a:solidFill>
                <a:latin typeface="Arial Narrow" pitchFamily="34" charset="0"/>
              </a:rPr>
              <a:t>Підготовка учнів до безупинного навчання, розвиток вмінь та навичок самостійно оволодівати знаннями</a:t>
            </a:r>
            <a:endParaRPr lang="en-US" sz="1400" b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250825" y="381000"/>
            <a:ext cx="6629400" cy="563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effectLst>
                  <a:outerShdw dist="45791" dir="3378596" sy="50000" rotWithShape="0">
                    <a:srgbClr val="875B0D">
                      <a:alpha val="70000"/>
                    </a:srgbClr>
                  </a:outerShdw>
                </a:effectLst>
                <a:latin typeface="Arial Narrow"/>
              </a:rPr>
              <a:t>Головні завдання</a:t>
            </a:r>
            <a:endParaRPr lang="en-US" sz="3600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effectLst>
                <a:outerShdw dist="45791" dir="3378596" sy="50000" rotWithShape="0">
                  <a:srgbClr val="875B0D">
                    <a:alpha val="70000"/>
                  </a:srgbClr>
                </a:outerShdw>
              </a:effectLst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9020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AutoShape 3"/>
          <p:cNvSpPr>
            <a:spLocks noChangeArrowheads="1"/>
          </p:cNvSpPr>
          <p:nvPr/>
        </p:nvSpPr>
        <p:spPr bwMode="gray">
          <a:xfrm rot="39573186">
            <a:off x="4777581" y="261064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708" name="AutoShape 4"/>
          <p:cNvSpPr>
            <a:spLocks noChangeArrowheads="1"/>
          </p:cNvSpPr>
          <p:nvPr/>
        </p:nvSpPr>
        <p:spPr bwMode="gray">
          <a:xfrm rot="3465783">
            <a:off x="4777582" y="4774406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709" name="AutoShape 5"/>
          <p:cNvSpPr>
            <a:spLocks noChangeArrowheads="1"/>
          </p:cNvSpPr>
          <p:nvPr/>
        </p:nvSpPr>
        <p:spPr bwMode="gray">
          <a:xfrm rot="35969022">
            <a:off x="3558381" y="268684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710" name="AutoShape 6"/>
          <p:cNvSpPr>
            <a:spLocks noChangeArrowheads="1"/>
          </p:cNvSpPr>
          <p:nvPr/>
        </p:nvSpPr>
        <p:spPr bwMode="gray">
          <a:xfrm rot="7535209">
            <a:off x="3520281" y="4741069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711" name="AutoShape 7"/>
          <p:cNvSpPr>
            <a:spLocks noChangeArrowheads="1"/>
          </p:cNvSpPr>
          <p:nvPr/>
        </p:nvSpPr>
        <p:spPr bwMode="gray">
          <a:xfrm>
            <a:off x="5356225" y="3738563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712" name="AutoShape 8"/>
          <p:cNvSpPr>
            <a:spLocks noChangeArrowheads="1"/>
          </p:cNvSpPr>
          <p:nvPr/>
        </p:nvSpPr>
        <p:spPr bwMode="gray">
          <a:xfrm rot="-10800000">
            <a:off x="2946400" y="3732213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713" name="Oval 9"/>
          <p:cNvSpPr>
            <a:spLocks noChangeArrowheads="1"/>
          </p:cNvSpPr>
          <p:nvPr/>
        </p:nvSpPr>
        <p:spPr bwMode="invGray">
          <a:xfrm>
            <a:off x="2411413" y="1970088"/>
            <a:ext cx="4321175" cy="4051300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72714" name="Group 10"/>
          <p:cNvGrpSpPr>
            <a:grpSpLocks/>
          </p:cNvGrpSpPr>
          <p:nvPr/>
        </p:nvGrpSpPr>
        <p:grpSpPr bwMode="auto">
          <a:xfrm>
            <a:off x="3429000" y="2028825"/>
            <a:ext cx="360363" cy="360363"/>
            <a:chOff x="1973" y="1706"/>
            <a:chExt cx="227" cy="227"/>
          </a:xfrm>
        </p:grpSpPr>
        <p:sp>
          <p:nvSpPr>
            <p:cNvPr id="72715" name="Oval 11"/>
            <p:cNvSpPr>
              <a:spLocks noChangeArrowheads="1"/>
            </p:cNvSpPr>
            <p:nvPr/>
          </p:nvSpPr>
          <p:spPr bwMode="gray">
            <a:xfrm>
              <a:off x="1973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716" name="Oval 12"/>
            <p:cNvSpPr>
              <a:spLocks noChangeArrowheads="1"/>
            </p:cNvSpPr>
            <p:nvPr/>
          </p:nvSpPr>
          <p:spPr bwMode="gray">
            <a:xfrm>
              <a:off x="1983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2717" name="Group 13"/>
          <p:cNvGrpSpPr>
            <a:grpSpLocks/>
          </p:cNvGrpSpPr>
          <p:nvPr/>
        </p:nvGrpSpPr>
        <p:grpSpPr bwMode="auto">
          <a:xfrm>
            <a:off x="2484438" y="3684588"/>
            <a:ext cx="360362" cy="360362"/>
            <a:chOff x="1565" y="2659"/>
            <a:chExt cx="227" cy="227"/>
          </a:xfrm>
        </p:grpSpPr>
        <p:sp>
          <p:nvSpPr>
            <p:cNvPr id="72718" name="Oval 14"/>
            <p:cNvSpPr>
              <a:spLocks noChangeArrowheads="1"/>
            </p:cNvSpPr>
            <p:nvPr/>
          </p:nvSpPr>
          <p:spPr bwMode="gray">
            <a:xfrm>
              <a:off x="1565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719" name="Oval 15"/>
            <p:cNvSpPr>
              <a:spLocks noChangeArrowheads="1"/>
            </p:cNvSpPr>
            <p:nvPr/>
          </p:nvSpPr>
          <p:spPr bwMode="gray">
            <a:xfrm>
              <a:off x="1575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2720" name="Group 16"/>
          <p:cNvGrpSpPr>
            <a:grpSpLocks/>
          </p:cNvGrpSpPr>
          <p:nvPr/>
        </p:nvGrpSpPr>
        <p:grpSpPr bwMode="auto">
          <a:xfrm>
            <a:off x="3348038" y="5227638"/>
            <a:ext cx="360362" cy="360362"/>
            <a:chOff x="2109" y="3612"/>
            <a:chExt cx="227" cy="227"/>
          </a:xfrm>
        </p:grpSpPr>
        <p:sp>
          <p:nvSpPr>
            <p:cNvPr id="72721" name="Oval 17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722" name="Oval 18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2723" name="Group 19"/>
          <p:cNvGrpSpPr>
            <a:grpSpLocks/>
          </p:cNvGrpSpPr>
          <p:nvPr/>
        </p:nvGrpSpPr>
        <p:grpSpPr bwMode="auto">
          <a:xfrm>
            <a:off x="5278438" y="2008188"/>
            <a:ext cx="360362" cy="360362"/>
            <a:chOff x="3470" y="1706"/>
            <a:chExt cx="227" cy="227"/>
          </a:xfrm>
        </p:grpSpPr>
        <p:sp>
          <p:nvSpPr>
            <p:cNvPr id="72724" name="Oval 20"/>
            <p:cNvSpPr>
              <a:spLocks noChangeArrowheads="1"/>
            </p:cNvSpPr>
            <p:nvPr/>
          </p:nvSpPr>
          <p:spPr bwMode="gray">
            <a:xfrm>
              <a:off x="3470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725" name="Oval 21"/>
            <p:cNvSpPr>
              <a:spLocks noChangeArrowheads="1"/>
            </p:cNvSpPr>
            <p:nvPr/>
          </p:nvSpPr>
          <p:spPr bwMode="gray">
            <a:xfrm>
              <a:off x="3480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2726" name="Group 22"/>
          <p:cNvGrpSpPr>
            <a:grpSpLocks/>
          </p:cNvGrpSpPr>
          <p:nvPr/>
        </p:nvGrpSpPr>
        <p:grpSpPr bwMode="auto">
          <a:xfrm>
            <a:off x="6227763" y="3684588"/>
            <a:ext cx="360362" cy="360362"/>
            <a:chOff x="3923" y="2659"/>
            <a:chExt cx="227" cy="227"/>
          </a:xfrm>
        </p:grpSpPr>
        <p:sp>
          <p:nvSpPr>
            <p:cNvPr id="72727" name="Oval 23"/>
            <p:cNvSpPr>
              <a:spLocks noChangeArrowheads="1"/>
            </p:cNvSpPr>
            <p:nvPr/>
          </p:nvSpPr>
          <p:spPr bwMode="gray">
            <a:xfrm>
              <a:off x="3923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728" name="Oval 24"/>
            <p:cNvSpPr>
              <a:spLocks noChangeArrowheads="1"/>
            </p:cNvSpPr>
            <p:nvPr/>
          </p:nvSpPr>
          <p:spPr bwMode="gray">
            <a:xfrm>
              <a:off x="3933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2729" name="Group 25"/>
          <p:cNvGrpSpPr>
            <a:grpSpLocks/>
          </p:cNvGrpSpPr>
          <p:nvPr/>
        </p:nvGrpSpPr>
        <p:grpSpPr bwMode="auto">
          <a:xfrm>
            <a:off x="5334000" y="5284788"/>
            <a:ext cx="360363" cy="360362"/>
            <a:chOff x="3515" y="3521"/>
            <a:chExt cx="227" cy="227"/>
          </a:xfrm>
        </p:grpSpPr>
        <p:sp>
          <p:nvSpPr>
            <p:cNvPr id="72730" name="Oval 26"/>
            <p:cNvSpPr>
              <a:spLocks noChangeArrowheads="1"/>
            </p:cNvSpPr>
            <p:nvPr/>
          </p:nvSpPr>
          <p:spPr bwMode="gray">
            <a:xfrm>
              <a:off x="3515" y="3521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731" name="Oval 27"/>
            <p:cNvSpPr>
              <a:spLocks noChangeArrowheads="1"/>
            </p:cNvSpPr>
            <p:nvPr/>
          </p:nvSpPr>
          <p:spPr bwMode="gray">
            <a:xfrm>
              <a:off x="3525" y="3540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2732" name="Oval 28"/>
          <p:cNvSpPr>
            <a:spLocks noChangeArrowheads="1"/>
          </p:cNvSpPr>
          <p:nvPr/>
        </p:nvSpPr>
        <p:spPr bwMode="gray">
          <a:xfrm>
            <a:off x="3624263" y="2922588"/>
            <a:ext cx="1944687" cy="1944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733" name="Oval 29"/>
          <p:cNvSpPr>
            <a:spLocks noChangeArrowheads="1"/>
          </p:cNvSpPr>
          <p:nvPr/>
        </p:nvSpPr>
        <p:spPr bwMode="gray">
          <a:xfrm>
            <a:off x="3629025" y="2928938"/>
            <a:ext cx="1944688" cy="1944687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734" name="Oval 30"/>
          <p:cNvSpPr>
            <a:spLocks noChangeArrowheads="1"/>
          </p:cNvSpPr>
          <p:nvPr/>
        </p:nvSpPr>
        <p:spPr bwMode="gray">
          <a:xfrm>
            <a:off x="3751263" y="3049588"/>
            <a:ext cx="1690687" cy="1690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735" name="Oval 31"/>
          <p:cNvSpPr>
            <a:spLocks noChangeArrowheads="1"/>
          </p:cNvSpPr>
          <p:nvPr/>
        </p:nvSpPr>
        <p:spPr bwMode="gray">
          <a:xfrm>
            <a:off x="3733800" y="3022600"/>
            <a:ext cx="1690688" cy="169068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72748" name="Group 44"/>
          <p:cNvGrpSpPr>
            <a:grpSpLocks/>
          </p:cNvGrpSpPr>
          <p:nvPr/>
        </p:nvGrpSpPr>
        <p:grpSpPr bwMode="auto">
          <a:xfrm>
            <a:off x="3835400" y="3133725"/>
            <a:ext cx="1522413" cy="1522413"/>
            <a:chOff x="2416" y="1974"/>
            <a:chExt cx="959" cy="959"/>
          </a:xfrm>
        </p:grpSpPr>
        <p:sp>
          <p:nvSpPr>
            <p:cNvPr id="72736" name="Oval 32"/>
            <p:cNvSpPr>
              <a:spLocks noChangeArrowheads="1"/>
            </p:cNvSpPr>
            <p:nvPr/>
          </p:nvSpPr>
          <p:spPr bwMode="gray">
            <a:xfrm>
              <a:off x="2416" y="1974"/>
              <a:ext cx="959" cy="95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737" name="Oval 33"/>
            <p:cNvSpPr>
              <a:spLocks noChangeArrowheads="1"/>
            </p:cNvSpPr>
            <p:nvPr/>
          </p:nvSpPr>
          <p:spPr bwMode="gray">
            <a:xfrm>
              <a:off x="2430" y="1986"/>
              <a:ext cx="927" cy="92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738" name="Oval 34"/>
            <p:cNvSpPr>
              <a:spLocks noChangeArrowheads="1"/>
            </p:cNvSpPr>
            <p:nvPr/>
          </p:nvSpPr>
          <p:spPr bwMode="gray">
            <a:xfrm>
              <a:off x="2441" y="1992"/>
              <a:ext cx="906" cy="90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739" name="Oval 35"/>
            <p:cNvSpPr>
              <a:spLocks noChangeArrowheads="1"/>
            </p:cNvSpPr>
            <p:nvPr/>
          </p:nvSpPr>
          <p:spPr bwMode="gray">
            <a:xfrm>
              <a:off x="2451" y="2001"/>
              <a:ext cx="861" cy="84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740" name="Oval 36"/>
            <p:cNvSpPr>
              <a:spLocks noChangeArrowheads="1"/>
            </p:cNvSpPr>
            <p:nvPr/>
          </p:nvSpPr>
          <p:spPr bwMode="gray">
            <a:xfrm>
              <a:off x="2502" y="2024"/>
              <a:ext cx="765" cy="68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2741" name="Text Box 37"/>
          <p:cNvSpPr txBox="1">
            <a:spLocks noChangeArrowheads="1"/>
          </p:cNvSpPr>
          <p:nvPr/>
        </p:nvSpPr>
        <p:spPr bwMode="auto">
          <a:xfrm>
            <a:off x="3813175" y="3744913"/>
            <a:ext cx="15668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>
                <a:solidFill>
                  <a:srgbClr val="0000FF"/>
                </a:solidFill>
                <a:latin typeface="Arial Narrow" pitchFamily="34" charset="0"/>
              </a:rPr>
              <a:t>ОСОБИСТІСТЬ</a:t>
            </a:r>
            <a:endParaRPr lang="en-US" b="1">
              <a:solidFill>
                <a:srgbClr val="0000FF"/>
              </a:solidFill>
              <a:latin typeface="Arial Narrow" pitchFamily="34" charset="0"/>
            </a:endParaRPr>
          </a:p>
        </p:txBody>
      </p:sp>
      <p:sp>
        <p:nvSpPr>
          <p:cNvPr id="72742" name="Text Box 38"/>
          <p:cNvSpPr txBox="1">
            <a:spLocks noChangeArrowheads="1"/>
          </p:cNvSpPr>
          <p:nvPr/>
        </p:nvSpPr>
        <p:spPr bwMode="auto">
          <a:xfrm>
            <a:off x="6011863" y="1484313"/>
            <a:ext cx="23987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Умови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для реалізації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мети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72743" name="Text Box 39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976313" y="1700213"/>
            <a:ext cx="23717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Індивідуальні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здібності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72744" name="Text Box 40"/>
          <p:cNvSpPr txBox="1">
            <a:spLocks noChangeArrowheads="1"/>
          </p:cNvSpPr>
          <p:nvPr/>
        </p:nvSpPr>
        <p:spPr bwMode="auto">
          <a:xfrm>
            <a:off x="6842125" y="3611563"/>
            <a:ext cx="2051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Зміст освіти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72745" name="Text Box 41"/>
          <p:cNvSpPr txBox="1">
            <a:spLocks noChangeArrowheads="1"/>
          </p:cNvSpPr>
          <p:nvPr/>
        </p:nvSpPr>
        <p:spPr bwMode="auto">
          <a:xfrm>
            <a:off x="6113463" y="5559425"/>
            <a:ext cx="26352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Спостереження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за розвитком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72746" name="Text Box 42"/>
          <p:cNvSpPr txBox="1">
            <a:spLocks noChangeArrowheads="1"/>
          </p:cNvSpPr>
          <p:nvPr/>
        </p:nvSpPr>
        <p:spPr bwMode="auto">
          <a:xfrm>
            <a:off x="250825" y="3357563"/>
            <a:ext cx="17605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Взаємодія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 учасників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НВП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72747" name="Text Box 4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228600" y="5630863"/>
            <a:ext cx="32639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Умови формування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індивідуальності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215900" y="0"/>
            <a:ext cx="6443663" cy="14128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latin typeface="Arial Narrow"/>
              </a:rPr>
              <a:t>Модель </a:t>
            </a:r>
          </a:p>
          <a:p>
            <a:pPr algn="ctr"/>
            <a:r>
              <a:rPr lang="uk-UA" sz="3600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latin typeface="Arial Narrow"/>
              </a:rPr>
              <a:t>особистісно-зорієнтованого </a:t>
            </a:r>
          </a:p>
          <a:p>
            <a:pPr algn="ctr"/>
            <a:r>
              <a:rPr lang="uk-UA" sz="3600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latin typeface="Arial Narrow"/>
              </a:rPr>
              <a:t>навчання</a:t>
            </a:r>
            <a:endParaRPr lang="en-US" sz="3600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19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924175"/>
            <a:ext cx="4889500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6" r="7869"/>
          <a:stretch>
            <a:fillRect/>
          </a:stretch>
        </p:blipFill>
        <p:spPr bwMode="auto">
          <a:xfrm>
            <a:off x="179388" y="188913"/>
            <a:ext cx="4932362" cy="372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59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48" name="Group 88"/>
          <p:cNvGrpSpPr>
            <a:grpSpLocks/>
          </p:cNvGrpSpPr>
          <p:nvPr/>
        </p:nvGrpSpPr>
        <p:grpSpPr bwMode="auto">
          <a:xfrm>
            <a:off x="1981200" y="1947863"/>
            <a:ext cx="762000" cy="665162"/>
            <a:chOff x="1110" y="2656"/>
            <a:chExt cx="1549" cy="1351"/>
          </a:xfrm>
        </p:grpSpPr>
        <p:sp>
          <p:nvSpPr>
            <p:cNvPr id="41049" name="AutoShape 89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050" name="AutoShape 90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051" name="AutoShape 91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41052" name="Group 92"/>
          <p:cNvGrpSpPr>
            <a:grpSpLocks/>
          </p:cNvGrpSpPr>
          <p:nvPr/>
        </p:nvGrpSpPr>
        <p:grpSpPr bwMode="auto">
          <a:xfrm>
            <a:off x="1981200" y="2862263"/>
            <a:ext cx="762000" cy="665162"/>
            <a:chOff x="3174" y="2656"/>
            <a:chExt cx="1549" cy="1351"/>
          </a:xfrm>
        </p:grpSpPr>
        <p:sp>
          <p:nvSpPr>
            <p:cNvPr id="41053" name="AutoShape 93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054" name="AutoShape 94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055" name="AutoShape 95"/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1056" name="Line 96"/>
          <p:cNvSpPr>
            <a:spLocks noChangeShapeType="1"/>
          </p:cNvSpPr>
          <p:nvPr/>
        </p:nvSpPr>
        <p:spPr bwMode="auto">
          <a:xfrm>
            <a:off x="2590800" y="2557463"/>
            <a:ext cx="4800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57" name="Text Box 97"/>
          <p:cNvSpPr txBox="1">
            <a:spLocks noChangeArrowheads="1"/>
          </p:cNvSpPr>
          <p:nvPr/>
        </p:nvSpPr>
        <p:spPr bwMode="auto">
          <a:xfrm>
            <a:off x="2916238" y="1989138"/>
            <a:ext cx="581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Усвідомлення індивідуальності учня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41058" name="Text Box 98"/>
          <p:cNvSpPr txBox="1">
            <a:spLocks noChangeArrowheads="1"/>
          </p:cNvSpPr>
          <p:nvPr/>
        </p:nvSpPr>
        <p:spPr bwMode="gray">
          <a:xfrm>
            <a:off x="2178050" y="20462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1059" name="Line 99"/>
          <p:cNvSpPr>
            <a:spLocks noChangeShapeType="1"/>
          </p:cNvSpPr>
          <p:nvPr/>
        </p:nvSpPr>
        <p:spPr bwMode="auto">
          <a:xfrm>
            <a:off x="2590800" y="3471863"/>
            <a:ext cx="4800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60" name="Text Box 100"/>
          <p:cNvSpPr txBox="1">
            <a:spLocks noChangeArrowheads="1"/>
          </p:cNvSpPr>
          <p:nvPr/>
        </p:nvSpPr>
        <p:spPr bwMode="auto">
          <a:xfrm>
            <a:off x="2916238" y="2852738"/>
            <a:ext cx="2455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Диференціація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41061" name="Text Box 101"/>
          <p:cNvSpPr txBox="1">
            <a:spLocks noChangeArrowheads="1"/>
          </p:cNvSpPr>
          <p:nvPr/>
        </p:nvSpPr>
        <p:spPr bwMode="gray">
          <a:xfrm>
            <a:off x="2178050" y="29606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41062" name="Group 102"/>
          <p:cNvGrpSpPr>
            <a:grpSpLocks/>
          </p:cNvGrpSpPr>
          <p:nvPr/>
        </p:nvGrpSpPr>
        <p:grpSpPr bwMode="auto">
          <a:xfrm>
            <a:off x="1981200" y="3754438"/>
            <a:ext cx="762000" cy="665162"/>
            <a:chOff x="1110" y="2656"/>
            <a:chExt cx="1549" cy="1351"/>
          </a:xfrm>
        </p:grpSpPr>
        <p:sp>
          <p:nvSpPr>
            <p:cNvPr id="41063" name="AutoShape 103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064" name="AutoShape 104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065" name="AutoShape 105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41066" name="Group 106"/>
          <p:cNvGrpSpPr>
            <a:grpSpLocks/>
          </p:cNvGrpSpPr>
          <p:nvPr/>
        </p:nvGrpSpPr>
        <p:grpSpPr bwMode="auto">
          <a:xfrm>
            <a:off x="1981200" y="4668838"/>
            <a:ext cx="762000" cy="665162"/>
            <a:chOff x="3174" y="2656"/>
            <a:chExt cx="1549" cy="1351"/>
          </a:xfrm>
        </p:grpSpPr>
        <p:sp>
          <p:nvSpPr>
            <p:cNvPr id="41067" name="AutoShape 107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068" name="AutoShape 108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069" name="AutoShape 109"/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1070" name="Line 110"/>
          <p:cNvSpPr>
            <a:spLocks noChangeShapeType="1"/>
          </p:cNvSpPr>
          <p:nvPr/>
        </p:nvSpPr>
        <p:spPr bwMode="auto">
          <a:xfrm>
            <a:off x="2590800" y="4364038"/>
            <a:ext cx="4800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71" name="Text Box 111"/>
          <p:cNvSpPr txBox="1">
            <a:spLocks noChangeArrowheads="1"/>
          </p:cNvSpPr>
          <p:nvPr/>
        </p:nvSpPr>
        <p:spPr bwMode="auto">
          <a:xfrm>
            <a:off x="2921000" y="3776663"/>
            <a:ext cx="431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Можливість самореалізації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41072" name="Text Box 112"/>
          <p:cNvSpPr txBox="1">
            <a:spLocks noChangeArrowheads="1"/>
          </p:cNvSpPr>
          <p:nvPr/>
        </p:nvSpPr>
        <p:spPr bwMode="gray">
          <a:xfrm>
            <a:off x="2195513" y="3860800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1073" name="Line 113"/>
          <p:cNvSpPr>
            <a:spLocks noChangeShapeType="1"/>
          </p:cNvSpPr>
          <p:nvPr/>
        </p:nvSpPr>
        <p:spPr bwMode="auto">
          <a:xfrm>
            <a:off x="2590800" y="5278438"/>
            <a:ext cx="4800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74" name="Text Box 114"/>
          <p:cNvSpPr txBox="1">
            <a:spLocks noChangeArrowheads="1"/>
          </p:cNvSpPr>
          <p:nvPr/>
        </p:nvSpPr>
        <p:spPr bwMode="auto">
          <a:xfrm>
            <a:off x="2987675" y="4724400"/>
            <a:ext cx="2312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Варіативність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41075" name="Text Box 115"/>
          <p:cNvSpPr txBox="1">
            <a:spLocks noChangeArrowheads="1"/>
          </p:cNvSpPr>
          <p:nvPr/>
        </p:nvSpPr>
        <p:spPr bwMode="gray">
          <a:xfrm>
            <a:off x="2178050" y="4767263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250825" y="381000"/>
            <a:ext cx="6629400" cy="563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effectLst>
                  <a:outerShdw dist="45791" dir="3378596" sy="50000" rotWithShape="0">
                    <a:srgbClr val="875B0D">
                      <a:alpha val="70000"/>
                    </a:srgbClr>
                  </a:outerShdw>
                </a:effectLst>
                <a:latin typeface="Arial Narrow"/>
              </a:rPr>
              <a:t>Принципи</a:t>
            </a:r>
            <a:endParaRPr lang="en-US" sz="3600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effectLst>
                <a:outerShdw dist="45791" dir="3378596" sy="50000" rotWithShape="0">
                  <a:srgbClr val="875B0D">
                    <a:alpha val="70000"/>
                  </a:srgbClr>
                </a:outerShdw>
              </a:effectLst>
              <a:latin typeface="Arial Narrow"/>
            </a:endParaRPr>
          </a:p>
        </p:txBody>
      </p:sp>
      <p:grpSp>
        <p:nvGrpSpPr>
          <p:cNvPr id="41081" name="Group 121"/>
          <p:cNvGrpSpPr>
            <a:grpSpLocks/>
          </p:cNvGrpSpPr>
          <p:nvPr/>
        </p:nvGrpSpPr>
        <p:grpSpPr bwMode="auto">
          <a:xfrm>
            <a:off x="1979613" y="5572125"/>
            <a:ext cx="762000" cy="665163"/>
            <a:chOff x="1110" y="2656"/>
            <a:chExt cx="1549" cy="1351"/>
          </a:xfrm>
        </p:grpSpPr>
        <p:sp>
          <p:nvSpPr>
            <p:cNvPr id="41082" name="AutoShape 122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083" name="AutoShape 123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084" name="AutoShape 124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1085" name="Text Box 125"/>
          <p:cNvSpPr txBox="1">
            <a:spLocks noChangeArrowheads="1"/>
          </p:cNvSpPr>
          <p:nvPr/>
        </p:nvSpPr>
        <p:spPr bwMode="gray">
          <a:xfrm>
            <a:off x="2193925" y="56784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5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41086" name="Line 126"/>
          <p:cNvSpPr>
            <a:spLocks noChangeShapeType="1"/>
          </p:cNvSpPr>
          <p:nvPr/>
        </p:nvSpPr>
        <p:spPr bwMode="auto">
          <a:xfrm>
            <a:off x="2555875" y="6165850"/>
            <a:ext cx="4800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87" name="Text Box 127"/>
          <p:cNvSpPr txBox="1">
            <a:spLocks noChangeArrowheads="1"/>
          </p:cNvSpPr>
          <p:nvPr/>
        </p:nvSpPr>
        <p:spPr bwMode="auto">
          <a:xfrm>
            <a:off x="2987675" y="5589588"/>
            <a:ext cx="5886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Проектування навчального предмету</a:t>
            </a:r>
            <a:endParaRPr lang="en-US" sz="2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7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Group 2"/>
          <p:cNvGrpSpPr>
            <a:grpSpLocks/>
          </p:cNvGrpSpPr>
          <p:nvPr/>
        </p:nvGrpSpPr>
        <p:grpSpPr bwMode="auto">
          <a:xfrm>
            <a:off x="1981200" y="1947863"/>
            <a:ext cx="762000" cy="665162"/>
            <a:chOff x="1110" y="2656"/>
            <a:chExt cx="1549" cy="1351"/>
          </a:xfrm>
        </p:grpSpPr>
        <p:sp>
          <p:nvSpPr>
            <p:cNvPr id="94211" name="AutoShape 3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212" name="AutoShape 4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213" name="AutoShape 5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94214" name="Group 6"/>
          <p:cNvGrpSpPr>
            <a:grpSpLocks/>
          </p:cNvGrpSpPr>
          <p:nvPr/>
        </p:nvGrpSpPr>
        <p:grpSpPr bwMode="auto">
          <a:xfrm>
            <a:off x="1981200" y="2862263"/>
            <a:ext cx="762000" cy="665162"/>
            <a:chOff x="3174" y="2656"/>
            <a:chExt cx="1549" cy="1351"/>
          </a:xfrm>
        </p:grpSpPr>
        <p:sp>
          <p:nvSpPr>
            <p:cNvPr id="94215" name="AutoShape 7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216" name="AutoShape 8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217" name="AutoShape 9"/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2590800" y="2557463"/>
            <a:ext cx="4800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4219" name="Text Box 11"/>
          <p:cNvSpPr txBox="1">
            <a:spLocks noChangeArrowheads="1"/>
          </p:cNvSpPr>
          <p:nvPr/>
        </p:nvSpPr>
        <p:spPr bwMode="auto">
          <a:xfrm>
            <a:off x="2916238" y="1989138"/>
            <a:ext cx="3954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Гуманізація змісту знань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94220" name="Text Box 12"/>
          <p:cNvSpPr txBox="1">
            <a:spLocks noChangeArrowheads="1"/>
          </p:cNvSpPr>
          <p:nvPr/>
        </p:nvSpPr>
        <p:spPr bwMode="gray">
          <a:xfrm>
            <a:off x="2178050" y="20462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6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94221" name="Line 13"/>
          <p:cNvSpPr>
            <a:spLocks noChangeShapeType="1"/>
          </p:cNvSpPr>
          <p:nvPr/>
        </p:nvSpPr>
        <p:spPr bwMode="auto">
          <a:xfrm>
            <a:off x="2590800" y="3471863"/>
            <a:ext cx="4800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4222" name="Text Box 14"/>
          <p:cNvSpPr txBox="1">
            <a:spLocks noChangeArrowheads="1"/>
          </p:cNvSpPr>
          <p:nvPr/>
        </p:nvSpPr>
        <p:spPr bwMode="auto">
          <a:xfrm>
            <a:off x="2916238" y="2852738"/>
            <a:ext cx="3041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Системність знань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94223" name="Text Box 15"/>
          <p:cNvSpPr txBox="1">
            <a:spLocks noChangeArrowheads="1"/>
          </p:cNvSpPr>
          <p:nvPr/>
        </p:nvSpPr>
        <p:spPr bwMode="gray">
          <a:xfrm>
            <a:off x="2178050" y="29606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7</a:t>
            </a:r>
            <a:endParaRPr lang="en-US" sz="2400" b="1">
              <a:solidFill>
                <a:srgbClr val="FFFFFF"/>
              </a:solidFill>
            </a:endParaRPr>
          </a:p>
        </p:txBody>
      </p:sp>
      <p:grpSp>
        <p:nvGrpSpPr>
          <p:cNvPr id="94224" name="Group 16"/>
          <p:cNvGrpSpPr>
            <a:grpSpLocks/>
          </p:cNvGrpSpPr>
          <p:nvPr/>
        </p:nvGrpSpPr>
        <p:grpSpPr bwMode="auto">
          <a:xfrm>
            <a:off x="1981200" y="3754438"/>
            <a:ext cx="762000" cy="665162"/>
            <a:chOff x="1110" y="2656"/>
            <a:chExt cx="1549" cy="1351"/>
          </a:xfrm>
        </p:grpSpPr>
        <p:sp>
          <p:nvSpPr>
            <p:cNvPr id="94225" name="AutoShape 17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226" name="AutoShape 18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227" name="AutoShape 19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94228" name="Group 20"/>
          <p:cNvGrpSpPr>
            <a:grpSpLocks/>
          </p:cNvGrpSpPr>
          <p:nvPr/>
        </p:nvGrpSpPr>
        <p:grpSpPr bwMode="auto">
          <a:xfrm>
            <a:off x="1981200" y="4668838"/>
            <a:ext cx="762000" cy="665162"/>
            <a:chOff x="3174" y="2656"/>
            <a:chExt cx="1549" cy="1351"/>
          </a:xfrm>
        </p:grpSpPr>
        <p:sp>
          <p:nvSpPr>
            <p:cNvPr id="94229" name="AutoShape 21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230" name="AutoShape 22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231" name="AutoShape 23"/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94232" name="Line 24"/>
          <p:cNvSpPr>
            <a:spLocks noChangeShapeType="1"/>
          </p:cNvSpPr>
          <p:nvPr/>
        </p:nvSpPr>
        <p:spPr bwMode="auto">
          <a:xfrm>
            <a:off x="2590800" y="4364038"/>
            <a:ext cx="4800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4233" name="Text Box 25"/>
          <p:cNvSpPr txBox="1">
            <a:spLocks noChangeArrowheads="1"/>
          </p:cNvSpPr>
          <p:nvPr/>
        </p:nvSpPr>
        <p:spPr bwMode="auto">
          <a:xfrm>
            <a:off x="2916238" y="3789363"/>
            <a:ext cx="3513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Інтегративність знань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94234" name="Text Box 26"/>
          <p:cNvSpPr txBox="1">
            <a:spLocks noChangeArrowheads="1"/>
          </p:cNvSpPr>
          <p:nvPr/>
        </p:nvSpPr>
        <p:spPr bwMode="gray">
          <a:xfrm>
            <a:off x="2195513" y="3860800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8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94235" name="Line 27"/>
          <p:cNvSpPr>
            <a:spLocks noChangeShapeType="1"/>
          </p:cNvSpPr>
          <p:nvPr/>
        </p:nvSpPr>
        <p:spPr bwMode="auto">
          <a:xfrm>
            <a:off x="2590800" y="5278438"/>
            <a:ext cx="4800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4236" name="Text Box 28"/>
          <p:cNvSpPr txBox="1">
            <a:spLocks noChangeArrowheads="1"/>
          </p:cNvSpPr>
          <p:nvPr/>
        </p:nvSpPr>
        <p:spPr bwMode="auto">
          <a:xfrm>
            <a:off x="2771775" y="4724400"/>
            <a:ext cx="6475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Узгодження наукових і навчальних знань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94237" name="Text Box 29"/>
          <p:cNvSpPr txBox="1">
            <a:spLocks noChangeArrowheads="1"/>
          </p:cNvSpPr>
          <p:nvPr/>
        </p:nvSpPr>
        <p:spPr bwMode="gray">
          <a:xfrm>
            <a:off x="2178050" y="4767263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9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4100" name="WordArt 4"/>
          <p:cNvSpPr>
            <a:spLocks noChangeArrowheads="1" noChangeShapeType="1" noTextEdit="1"/>
          </p:cNvSpPr>
          <p:nvPr/>
        </p:nvSpPr>
        <p:spPr bwMode="gray">
          <a:xfrm>
            <a:off x="250825" y="381000"/>
            <a:ext cx="6629400" cy="563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6514"/>
                    </a:gs>
                    <a:gs pos="50000">
                      <a:srgbClr val="F6D37A"/>
                    </a:gs>
                    <a:gs pos="100000">
                      <a:srgbClr val="F86514"/>
                    </a:gs>
                  </a:gsLst>
                  <a:lin ang="5400000" scaled="1"/>
                </a:gradFill>
                <a:effectLst>
                  <a:outerShdw dist="45791" dir="3378596" sy="50000" rotWithShape="0">
                    <a:srgbClr val="875B0D">
                      <a:alpha val="70000"/>
                    </a:srgbClr>
                  </a:outerShdw>
                </a:effectLst>
                <a:latin typeface="Arial Narrow"/>
              </a:rPr>
              <a:t>Принципи</a:t>
            </a:r>
            <a:endParaRPr lang="en-US" sz="3600" i="1" kern="10">
              <a:ln w="12700">
                <a:solidFill>
                  <a:srgbClr val="FF99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6514"/>
                  </a:gs>
                  <a:gs pos="50000">
                    <a:srgbClr val="F6D37A"/>
                  </a:gs>
                  <a:gs pos="100000">
                    <a:srgbClr val="F86514"/>
                  </a:gs>
                </a:gsLst>
                <a:lin ang="5400000" scaled="1"/>
              </a:gradFill>
              <a:effectLst>
                <a:outerShdw dist="45791" dir="3378596" sy="50000" rotWithShape="0">
                  <a:srgbClr val="875B0D">
                    <a:alpha val="70000"/>
                  </a:srgbClr>
                </a:outerShdw>
              </a:effectLst>
              <a:latin typeface="Arial Narrow"/>
            </a:endParaRPr>
          </a:p>
        </p:txBody>
      </p:sp>
      <p:grpSp>
        <p:nvGrpSpPr>
          <p:cNvPr id="94239" name="Group 31"/>
          <p:cNvGrpSpPr>
            <a:grpSpLocks/>
          </p:cNvGrpSpPr>
          <p:nvPr/>
        </p:nvGrpSpPr>
        <p:grpSpPr bwMode="auto">
          <a:xfrm>
            <a:off x="1979613" y="5859463"/>
            <a:ext cx="762000" cy="665162"/>
            <a:chOff x="1110" y="2656"/>
            <a:chExt cx="1549" cy="1351"/>
          </a:xfrm>
        </p:grpSpPr>
        <p:sp>
          <p:nvSpPr>
            <p:cNvPr id="94240" name="AutoShape 32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241" name="AutoShape 33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242" name="AutoShape 34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94243" name="Text Box 35"/>
          <p:cNvSpPr txBox="1">
            <a:spLocks noChangeArrowheads="1"/>
          </p:cNvSpPr>
          <p:nvPr/>
        </p:nvSpPr>
        <p:spPr bwMode="gray">
          <a:xfrm>
            <a:off x="2109788" y="59658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10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94244" name="Line 36"/>
          <p:cNvSpPr>
            <a:spLocks noChangeShapeType="1"/>
          </p:cNvSpPr>
          <p:nvPr/>
        </p:nvSpPr>
        <p:spPr bwMode="auto">
          <a:xfrm>
            <a:off x="2555875" y="6453188"/>
            <a:ext cx="4800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4245" name="Text Box 37"/>
          <p:cNvSpPr txBox="1">
            <a:spLocks noChangeArrowheads="1"/>
          </p:cNvSpPr>
          <p:nvPr/>
        </p:nvSpPr>
        <p:spPr bwMode="auto">
          <a:xfrm>
            <a:off x="2843213" y="5589588"/>
            <a:ext cx="58451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Забезпечення пізнання та психічного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>
                <a:solidFill>
                  <a:srgbClr val="FFFFFF"/>
                </a:solidFill>
              </a:rPr>
              <a:t>розвитку</a:t>
            </a:r>
            <a:endParaRPr lang="en-US" sz="2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0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theme/theme1.xml><?xml version="1.0" encoding="utf-8"?>
<a:theme xmlns:a="http://schemas.openxmlformats.org/drawingml/2006/main" name="1_217tgp_cube_dark">
  <a:themeElements>
    <a:clrScheme name="1_217tgp_cube_dark 3">
      <a:dk1>
        <a:srgbClr val="969696"/>
      </a:dk1>
      <a:lt1>
        <a:srgbClr val="FFFFFF"/>
      </a:lt1>
      <a:dk2>
        <a:srgbClr val="0A2068"/>
      </a:dk2>
      <a:lt2>
        <a:srgbClr val="85D9F7"/>
      </a:lt2>
      <a:accent1>
        <a:srgbClr val="5AB14B"/>
      </a:accent1>
      <a:accent2>
        <a:srgbClr val="2F7ADF"/>
      </a:accent2>
      <a:accent3>
        <a:srgbClr val="AAABB9"/>
      </a:accent3>
      <a:accent4>
        <a:srgbClr val="DADADA"/>
      </a:accent4>
      <a:accent5>
        <a:srgbClr val="B5D5B1"/>
      </a:accent5>
      <a:accent6>
        <a:srgbClr val="2A6ECA"/>
      </a:accent6>
      <a:hlink>
        <a:srgbClr val="8A52C8"/>
      </a:hlink>
      <a:folHlink>
        <a:srgbClr val="C48352"/>
      </a:folHlink>
    </a:clrScheme>
    <a:fontScheme name="1_217tgp_cube_d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217tgp_cube_dark 1">
        <a:dk1>
          <a:srgbClr val="969696"/>
        </a:dk1>
        <a:lt1>
          <a:srgbClr val="FFFFFF"/>
        </a:lt1>
        <a:dk2>
          <a:srgbClr val="005E5C"/>
        </a:dk2>
        <a:lt2>
          <a:srgbClr val="DAEEA2"/>
        </a:lt2>
        <a:accent1>
          <a:srgbClr val="238FD9"/>
        </a:accent1>
        <a:accent2>
          <a:srgbClr val="43A98E"/>
        </a:accent2>
        <a:accent3>
          <a:srgbClr val="AAB6B5"/>
        </a:accent3>
        <a:accent4>
          <a:srgbClr val="DADADA"/>
        </a:accent4>
        <a:accent5>
          <a:srgbClr val="ACC6E9"/>
        </a:accent5>
        <a:accent6>
          <a:srgbClr val="3C9980"/>
        </a:accent6>
        <a:hlink>
          <a:srgbClr val="D8A642"/>
        </a:hlink>
        <a:folHlink>
          <a:srgbClr val="B370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17tgp_cube_dark 2">
        <a:dk1>
          <a:srgbClr val="969696"/>
        </a:dk1>
        <a:lt1>
          <a:srgbClr val="FFFFFF"/>
        </a:lt1>
        <a:dk2>
          <a:srgbClr val="3F1F53"/>
        </a:dk2>
        <a:lt2>
          <a:srgbClr val="F3CC9D"/>
        </a:lt2>
        <a:accent1>
          <a:srgbClr val="557FE7"/>
        </a:accent1>
        <a:accent2>
          <a:srgbClr val="EB6363"/>
        </a:accent2>
        <a:accent3>
          <a:srgbClr val="AFABB3"/>
        </a:accent3>
        <a:accent4>
          <a:srgbClr val="DADADA"/>
        </a:accent4>
        <a:accent5>
          <a:srgbClr val="B4C0F1"/>
        </a:accent5>
        <a:accent6>
          <a:srgbClr val="D55959"/>
        </a:accent6>
        <a:hlink>
          <a:srgbClr val="9351C9"/>
        </a:hlink>
        <a:folHlink>
          <a:srgbClr val="3EB2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17tgp_cube_dark 3">
        <a:dk1>
          <a:srgbClr val="969696"/>
        </a:dk1>
        <a:lt1>
          <a:srgbClr val="FFFFFF"/>
        </a:lt1>
        <a:dk2>
          <a:srgbClr val="0A2068"/>
        </a:dk2>
        <a:lt2>
          <a:srgbClr val="85D9F7"/>
        </a:lt2>
        <a:accent1>
          <a:srgbClr val="5AB14B"/>
        </a:accent1>
        <a:accent2>
          <a:srgbClr val="2F7ADF"/>
        </a:accent2>
        <a:accent3>
          <a:srgbClr val="AAABB9"/>
        </a:accent3>
        <a:accent4>
          <a:srgbClr val="DADADA"/>
        </a:accent4>
        <a:accent5>
          <a:srgbClr val="B5D5B1"/>
        </a:accent5>
        <a:accent6>
          <a:srgbClr val="2A6ECA"/>
        </a:accent6>
        <a:hlink>
          <a:srgbClr val="8A52C8"/>
        </a:hlink>
        <a:folHlink>
          <a:srgbClr val="C4835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17tgp_cube_dark">
  <a:themeElements>
    <a:clrScheme name="217tgp_cube_dark 3">
      <a:dk1>
        <a:srgbClr val="969696"/>
      </a:dk1>
      <a:lt1>
        <a:srgbClr val="FFFFFF"/>
      </a:lt1>
      <a:dk2>
        <a:srgbClr val="0A2068"/>
      </a:dk2>
      <a:lt2>
        <a:srgbClr val="85D9F7"/>
      </a:lt2>
      <a:accent1>
        <a:srgbClr val="5AB14B"/>
      </a:accent1>
      <a:accent2>
        <a:srgbClr val="2F7ADF"/>
      </a:accent2>
      <a:accent3>
        <a:srgbClr val="AAABB9"/>
      </a:accent3>
      <a:accent4>
        <a:srgbClr val="DADADA"/>
      </a:accent4>
      <a:accent5>
        <a:srgbClr val="B5D5B1"/>
      </a:accent5>
      <a:accent6>
        <a:srgbClr val="2A6ECA"/>
      </a:accent6>
      <a:hlink>
        <a:srgbClr val="8A52C8"/>
      </a:hlink>
      <a:folHlink>
        <a:srgbClr val="C48352"/>
      </a:folHlink>
    </a:clrScheme>
    <a:fontScheme name="217tgp_cube_d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17tgp_cube_dark 1">
        <a:dk1>
          <a:srgbClr val="969696"/>
        </a:dk1>
        <a:lt1>
          <a:srgbClr val="FFFFFF"/>
        </a:lt1>
        <a:dk2>
          <a:srgbClr val="005E5C"/>
        </a:dk2>
        <a:lt2>
          <a:srgbClr val="DAEEA2"/>
        </a:lt2>
        <a:accent1>
          <a:srgbClr val="238FD9"/>
        </a:accent1>
        <a:accent2>
          <a:srgbClr val="43A98E"/>
        </a:accent2>
        <a:accent3>
          <a:srgbClr val="AAB6B5"/>
        </a:accent3>
        <a:accent4>
          <a:srgbClr val="DADADA"/>
        </a:accent4>
        <a:accent5>
          <a:srgbClr val="ACC6E9"/>
        </a:accent5>
        <a:accent6>
          <a:srgbClr val="3C9980"/>
        </a:accent6>
        <a:hlink>
          <a:srgbClr val="D8A642"/>
        </a:hlink>
        <a:folHlink>
          <a:srgbClr val="B370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7tgp_cube_dark 2">
        <a:dk1>
          <a:srgbClr val="969696"/>
        </a:dk1>
        <a:lt1>
          <a:srgbClr val="FFFFFF"/>
        </a:lt1>
        <a:dk2>
          <a:srgbClr val="3F1F53"/>
        </a:dk2>
        <a:lt2>
          <a:srgbClr val="F3CC9D"/>
        </a:lt2>
        <a:accent1>
          <a:srgbClr val="557FE7"/>
        </a:accent1>
        <a:accent2>
          <a:srgbClr val="EB6363"/>
        </a:accent2>
        <a:accent3>
          <a:srgbClr val="AFABB3"/>
        </a:accent3>
        <a:accent4>
          <a:srgbClr val="DADADA"/>
        </a:accent4>
        <a:accent5>
          <a:srgbClr val="B4C0F1"/>
        </a:accent5>
        <a:accent6>
          <a:srgbClr val="D55959"/>
        </a:accent6>
        <a:hlink>
          <a:srgbClr val="9351C9"/>
        </a:hlink>
        <a:folHlink>
          <a:srgbClr val="3EB2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7tgp_cube_dark 3">
        <a:dk1>
          <a:srgbClr val="969696"/>
        </a:dk1>
        <a:lt1>
          <a:srgbClr val="FFFFFF"/>
        </a:lt1>
        <a:dk2>
          <a:srgbClr val="0A2068"/>
        </a:dk2>
        <a:lt2>
          <a:srgbClr val="85D9F7"/>
        </a:lt2>
        <a:accent1>
          <a:srgbClr val="5AB14B"/>
        </a:accent1>
        <a:accent2>
          <a:srgbClr val="2F7ADF"/>
        </a:accent2>
        <a:accent3>
          <a:srgbClr val="AAABB9"/>
        </a:accent3>
        <a:accent4>
          <a:srgbClr val="DADADA"/>
        </a:accent4>
        <a:accent5>
          <a:srgbClr val="B5D5B1"/>
        </a:accent5>
        <a:accent6>
          <a:srgbClr val="2A6ECA"/>
        </a:accent6>
        <a:hlink>
          <a:srgbClr val="8A52C8"/>
        </a:hlink>
        <a:folHlink>
          <a:srgbClr val="C4835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db2004199d">
  <a:themeElements>
    <a:clrScheme name="cdb2004199d 3">
      <a:dk1>
        <a:srgbClr val="969696"/>
      </a:dk1>
      <a:lt1>
        <a:srgbClr val="FFFFFF"/>
      </a:lt1>
      <a:dk2>
        <a:srgbClr val="0A2068"/>
      </a:dk2>
      <a:lt2>
        <a:srgbClr val="85D9F7"/>
      </a:lt2>
      <a:accent1>
        <a:srgbClr val="5AB14B"/>
      </a:accent1>
      <a:accent2>
        <a:srgbClr val="2F7ADF"/>
      </a:accent2>
      <a:accent3>
        <a:srgbClr val="AAABB9"/>
      </a:accent3>
      <a:accent4>
        <a:srgbClr val="DADADA"/>
      </a:accent4>
      <a:accent5>
        <a:srgbClr val="B5D5B1"/>
      </a:accent5>
      <a:accent6>
        <a:srgbClr val="2A6ECA"/>
      </a:accent6>
      <a:hlink>
        <a:srgbClr val="8A52C8"/>
      </a:hlink>
      <a:folHlink>
        <a:srgbClr val="C48352"/>
      </a:folHlink>
    </a:clrScheme>
    <a:fontScheme name="cdb2004199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db2004199d 1">
        <a:dk1>
          <a:srgbClr val="969696"/>
        </a:dk1>
        <a:lt1>
          <a:srgbClr val="FFFFFF"/>
        </a:lt1>
        <a:dk2>
          <a:srgbClr val="005E5C"/>
        </a:dk2>
        <a:lt2>
          <a:srgbClr val="DAEEA2"/>
        </a:lt2>
        <a:accent1>
          <a:srgbClr val="238FD9"/>
        </a:accent1>
        <a:accent2>
          <a:srgbClr val="43A98E"/>
        </a:accent2>
        <a:accent3>
          <a:srgbClr val="AAB6B5"/>
        </a:accent3>
        <a:accent4>
          <a:srgbClr val="DADADA"/>
        </a:accent4>
        <a:accent5>
          <a:srgbClr val="ACC6E9"/>
        </a:accent5>
        <a:accent6>
          <a:srgbClr val="3C9980"/>
        </a:accent6>
        <a:hlink>
          <a:srgbClr val="D8A642"/>
        </a:hlink>
        <a:folHlink>
          <a:srgbClr val="B370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2004199d 2">
        <a:dk1>
          <a:srgbClr val="969696"/>
        </a:dk1>
        <a:lt1>
          <a:srgbClr val="FFFFFF"/>
        </a:lt1>
        <a:dk2>
          <a:srgbClr val="3F1F53"/>
        </a:dk2>
        <a:lt2>
          <a:srgbClr val="F3CC9D"/>
        </a:lt2>
        <a:accent1>
          <a:srgbClr val="557FE7"/>
        </a:accent1>
        <a:accent2>
          <a:srgbClr val="EB6363"/>
        </a:accent2>
        <a:accent3>
          <a:srgbClr val="AFABB3"/>
        </a:accent3>
        <a:accent4>
          <a:srgbClr val="DADADA"/>
        </a:accent4>
        <a:accent5>
          <a:srgbClr val="B4C0F1"/>
        </a:accent5>
        <a:accent6>
          <a:srgbClr val="D55959"/>
        </a:accent6>
        <a:hlink>
          <a:srgbClr val="9351C9"/>
        </a:hlink>
        <a:folHlink>
          <a:srgbClr val="3EB2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2004199d 3">
        <a:dk1>
          <a:srgbClr val="969696"/>
        </a:dk1>
        <a:lt1>
          <a:srgbClr val="FFFFFF"/>
        </a:lt1>
        <a:dk2>
          <a:srgbClr val="0A2068"/>
        </a:dk2>
        <a:lt2>
          <a:srgbClr val="85D9F7"/>
        </a:lt2>
        <a:accent1>
          <a:srgbClr val="5AB14B"/>
        </a:accent1>
        <a:accent2>
          <a:srgbClr val="2F7ADF"/>
        </a:accent2>
        <a:accent3>
          <a:srgbClr val="AAABB9"/>
        </a:accent3>
        <a:accent4>
          <a:srgbClr val="DADADA"/>
        </a:accent4>
        <a:accent5>
          <a:srgbClr val="B5D5B1"/>
        </a:accent5>
        <a:accent6>
          <a:srgbClr val="2A6ECA"/>
        </a:accent6>
        <a:hlink>
          <a:srgbClr val="8A52C8"/>
        </a:hlink>
        <a:folHlink>
          <a:srgbClr val="C4835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214</Words>
  <Application>Microsoft Office PowerPoint</Application>
  <PresentationFormat>Екран (4:3)</PresentationFormat>
  <Paragraphs>84</Paragraphs>
  <Slides>30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30</vt:i4>
      </vt:variant>
    </vt:vector>
  </HeadingPairs>
  <TitlesOfParts>
    <vt:vector size="34" baseType="lpstr">
      <vt:lpstr>1_217tgp_cube_dark</vt:lpstr>
      <vt:lpstr>217tgp_cube_dark</vt:lpstr>
      <vt:lpstr>cdb2004199d</vt:lpstr>
      <vt:lpstr>Диаграмма Microsoft Office Excel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1</cp:revision>
  <dcterms:created xsi:type="dcterms:W3CDTF">2012-03-30T14:21:15Z</dcterms:created>
  <dcterms:modified xsi:type="dcterms:W3CDTF">2012-03-30T14:23:25Z</dcterms:modified>
</cp:coreProperties>
</file>