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4" r:id="rId3"/>
    <p:sldId id="270" r:id="rId4"/>
    <p:sldId id="271" r:id="rId5"/>
    <p:sldId id="272" r:id="rId6"/>
    <p:sldId id="273" r:id="rId7"/>
    <p:sldId id="275" r:id="rId8"/>
    <p:sldId id="276" r:id="rId9"/>
    <p:sldId id="277" r:id="rId10"/>
    <p:sldId id="278" r:id="rId11"/>
    <p:sldId id="280" r:id="rId12"/>
    <p:sldId id="286" r:id="rId13"/>
    <p:sldId id="287" r:id="rId14"/>
    <p:sldId id="288" r:id="rId15"/>
    <p:sldId id="279" r:id="rId16"/>
    <p:sldId id="281" r:id="rId17"/>
    <p:sldId id="282" r:id="rId18"/>
    <p:sldId id="283" r:id="rId19"/>
    <p:sldId id="289" r:id="rId20"/>
    <p:sldId id="284" r:id="rId21"/>
    <p:sldId id="262" r:id="rId22"/>
    <p:sldId id="263" r:id="rId23"/>
    <p:sldId id="256" r:id="rId24"/>
    <p:sldId id="260" r:id="rId25"/>
    <p:sldId id="266" r:id="rId26"/>
    <p:sldId id="261" r:id="rId27"/>
    <p:sldId id="264" r:id="rId28"/>
    <p:sldId id="259" r:id="rId29"/>
    <p:sldId id="290" r:id="rId30"/>
    <p:sldId id="291" r:id="rId31"/>
    <p:sldId id="257" r:id="rId32"/>
    <p:sldId id="292" r:id="rId33"/>
    <p:sldId id="293" r:id="rId34"/>
    <p:sldId id="285" r:id="rId35"/>
    <p:sldId id="294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8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E1FF6-A958-417D-8362-8C065367E038}" type="datetimeFigureOut">
              <a:rPr lang="ru-RU" smtClean="0"/>
              <a:t>16.09.2012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E5162-9A89-491B-8A80-54F6F5BA9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E1FF6-A958-417D-8362-8C065367E038}" type="datetimeFigureOut">
              <a:rPr lang="ru-RU" smtClean="0"/>
              <a:t>16.09.2012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E5162-9A89-491B-8A80-54F6F5BA9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E1FF6-A958-417D-8362-8C065367E038}" type="datetimeFigureOut">
              <a:rPr lang="ru-RU" smtClean="0"/>
              <a:t>16.09.2012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E5162-9A89-491B-8A80-54F6F5BA9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E1FF6-A958-417D-8362-8C065367E038}" type="datetimeFigureOut">
              <a:rPr lang="ru-RU" smtClean="0"/>
              <a:t>16.09.2012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E5162-9A89-491B-8A80-54F6F5BA9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E1FF6-A958-417D-8362-8C065367E038}" type="datetimeFigureOut">
              <a:rPr lang="ru-RU" smtClean="0"/>
              <a:t>16.09.2012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E5162-9A89-491B-8A80-54F6F5BA9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E1FF6-A958-417D-8362-8C065367E038}" type="datetimeFigureOut">
              <a:rPr lang="ru-RU" smtClean="0"/>
              <a:t>16.09.2012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E5162-9A89-491B-8A80-54F6F5BA9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E1FF6-A958-417D-8362-8C065367E038}" type="datetimeFigureOut">
              <a:rPr lang="ru-RU" smtClean="0"/>
              <a:t>16.09.2012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E5162-9A89-491B-8A80-54F6F5BA9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E1FF6-A958-417D-8362-8C065367E038}" type="datetimeFigureOut">
              <a:rPr lang="ru-RU" smtClean="0"/>
              <a:t>16.09.2012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E5162-9A89-491B-8A80-54F6F5BA9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E1FF6-A958-417D-8362-8C065367E038}" type="datetimeFigureOut">
              <a:rPr lang="ru-RU" smtClean="0"/>
              <a:t>16.09.2012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E5162-9A89-491B-8A80-54F6F5BA9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E1FF6-A958-417D-8362-8C065367E038}" type="datetimeFigureOut">
              <a:rPr lang="ru-RU" smtClean="0"/>
              <a:t>16.09.2012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E5162-9A89-491B-8A80-54F6F5BA9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E1FF6-A958-417D-8362-8C065367E038}" type="datetimeFigureOut">
              <a:rPr lang="ru-RU" smtClean="0"/>
              <a:t>16.09.2012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E5162-9A89-491B-8A80-54F6F5BA9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E1FF6-A958-417D-8362-8C065367E038}" type="datetimeFigureOut">
              <a:rPr lang="ru-RU" smtClean="0"/>
              <a:t>16.09.2012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E5162-9A89-491B-8A80-54F6F5BA975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2151" t="5127" r="2150" b="5147"/>
          <a:stretch>
            <a:fillRect/>
          </a:stretch>
        </p:blipFill>
        <p:spPr bwMode="auto">
          <a:xfrm>
            <a:off x="928662" y="2786058"/>
            <a:ext cx="7572428" cy="2977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57158" y="285728"/>
            <a:ext cx="8286808" cy="212365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Дніпропетровщина</a:t>
            </a:r>
            <a:endParaRPr lang="ru-RU" sz="4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 роки </a:t>
            </a:r>
          </a:p>
          <a:p>
            <a:pPr algn="ctr"/>
            <a:r>
              <a:rPr lang="ru-RU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Великої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Вітчизняної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війни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5000636"/>
            <a:ext cx="2464611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929198"/>
            <a:ext cx="2571753" cy="171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4214818"/>
            <a:ext cx="367762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0"/>
            <a:ext cx="3405197" cy="237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285720" y="214290"/>
            <a:ext cx="578647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14 </a:t>
            </a:r>
            <a:r>
              <a:rPr lang="ru-RU" sz="3200" b="1" dirty="0" err="1"/>
              <a:t>серпня</a:t>
            </a:r>
            <a:r>
              <a:rPr lang="ru-RU" sz="3200" b="1" dirty="0"/>
              <a:t> 1941 р. </a:t>
            </a:r>
            <a:r>
              <a:rPr lang="ru-RU" sz="3200" b="1" dirty="0" err="1"/>
              <a:t>основна</a:t>
            </a:r>
            <a:r>
              <a:rPr lang="ru-RU" sz="3200" b="1" dirty="0"/>
              <a:t> </a:t>
            </a:r>
            <a:r>
              <a:rPr lang="ru-RU" sz="3200" b="1" dirty="0" err="1"/>
              <a:t>частина</a:t>
            </a:r>
            <a:r>
              <a:rPr lang="ru-RU" sz="3200" b="1" dirty="0"/>
              <a:t> </a:t>
            </a:r>
            <a:r>
              <a:rPr lang="ru-RU" sz="3200" b="1" dirty="0" err="1"/>
              <a:t>апарату</a:t>
            </a:r>
            <a:r>
              <a:rPr lang="ru-RU" sz="3200" b="1" dirty="0"/>
              <a:t> обкому КП(б)У </a:t>
            </a:r>
            <a:r>
              <a:rPr lang="ru-RU" sz="3200" b="1" dirty="0" err="1"/>
              <a:t>і</a:t>
            </a:r>
            <a:r>
              <a:rPr lang="ru-RU" sz="3200" b="1" dirty="0"/>
              <a:t> </a:t>
            </a:r>
            <a:r>
              <a:rPr lang="ru-RU" sz="3200" b="1" dirty="0" err="1"/>
              <a:t>облвиконкому</a:t>
            </a:r>
            <a:r>
              <a:rPr lang="ru-RU" sz="3200" b="1" dirty="0"/>
              <a:t> </a:t>
            </a:r>
            <a:r>
              <a:rPr lang="ru-RU" sz="3200" b="1" dirty="0" err="1"/>
              <a:t>була</a:t>
            </a:r>
            <a:r>
              <a:rPr lang="ru-RU" sz="3200" b="1" dirty="0"/>
              <a:t> </a:t>
            </a:r>
            <a:r>
              <a:rPr lang="ru-RU" sz="3200" b="1" dirty="0" err="1"/>
              <a:t>відправлена</a:t>
            </a:r>
            <a:r>
              <a:rPr lang="ru-RU" sz="3200" b="1" dirty="0"/>
              <a:t> в м. Павлоград, де </a:t>
            </a:r>
            <a:r>
              <a:rPr lang="ru-RU" sz="3200" b="1" dirty="0" err="1"/>
              <a:t>згодом</a:t>
            </a:r>
            <a:r>
              <a:rPr lang="ru-RU" sz="3200" b="1" dirty="0"/>
              <a:t> </a:t>
            </a:r>
            <a:r>
              <a:rPr lang="ru-RU" sz="3200" b="1" dirty="0" err="1"/>
              <a:t>був</a:t>
            </a:r>
            <a:r>
              <a:rPr lang="ru-RU" sz="3200" b="1" dirty="0"/>
              <a:t> </a:t>
            </a:r>
            <a:r>
              <a:rPr lang="ru-RU" sz="3200" b="1" dirty="0" err="1"/>
              <a:t>створений</a:t>
            </a:r>
            <a:r>
              <a:rPr lang="ru-RU" sz="3200" b="1" dirty="0"/>
              <a:t> штаб </a:t>
            </a:r>
            <a:r>
              <a:rPr lang="ru-RU" sz="3200" b="1" dirty="0" err="1"/>
              <a:t>дніпропетровської</a:t>
            </a:r>
            <a:r>
              <a:rPr lang="ru-RU" sz="3200" b="1" dirty="0"/>
              <a:t> </a:t>
            </a:r>
            <a:r>
              <a:rPr lang="ru-RU" sz="3200" b="1" dirty="0" err="1"/>
              <a:t>обласної</a:t>
            </a:r>
            <a:r>
              <a:rPr lang="ru-RU" sz="3200" b="1" dirty="0"/>
              <a:t> </a:t>
            </a:r>
            <a:r>
              <a:rPr lang="ru-RU" sz="3200" b="1" dirty="0" err="1"/>
              <a:t>підпільної</a:t>
            </a:r>
            <a:r>
              <a:rPr lang="ru-RU" sz="3200" b="1" dirty="0"/>
              <a:t> </a:t>
            </a:r>
            <a:r>
              <a:rPr lang="ru-RU" sz="3200" b="1" dirty="0" err="1"/>
              <a:t>організації</a:t>
            </a:r>
            <a:r>
              <a:rPr lang="ru-RU" sz="3200" b="1" dirty="0"/>
              <a:t> на </a:t>
            </a:r>
            <a:r>
              <a:rPr lang="ru-RU" sz="3200" b="1" dirty="0" err="1"/>
              <a:t>чолі</a:t>
            </a:r>
            <a:r>
              <a:rPr lang="ru-RU" sz="3200" b="1" dirty="0"/>
              <a:t> </a:t>
            </a:r>
            <a:r>
              <a:rPr lang="ru-RU" sz="3200" b="1" dirty="0" err="1"/>
              <a:t>з</a:t>
            </a:r>
            <a:r>
              <a:rPr lang="ru-RU" sz="3200" b="1" dirty="0"/>
              <a:t> М. І. </a:t>
            </a:r>
            <a:r>
              <a:rPr lang="ru-RU" sz="3200" b="1" dirty="0" err="1"/>
              <a:t>Сташковим</a:t>
            </a:r>
            <a:r>
              <a:rPr lang="ru-RU" sz="3200" b="1" dirty="0"/>
              <a:t>. Через </a:t>
            </a:r>
            <a:r>
              <a:rPr lang="ru-RU" sz="3200" b="1" dirty="0" err="1"/>
              <a:t>декілька</a:t>
            </a:r>
            <a:r>
              <a:rPr lang="ru-RU" sz="3200" b="1" dirty="0"/>
              <a:t> </a:t>
            </a:r>
            <a:r>
              <a:rPr lang="ru-RU" sz="3200" b="1" dirty="0" err="1"/>
              <a:t>днів</a:t>
            </a:r>
            <a:r>
              <a:rPr lang="ru-RU" sz="3200" b="1" dirty="0"/>
              <a:t> </a:t>
            </a:r>
            <a:r>
              <a:rPr lang="ru-RU" sz="3200" b="1" dirty="0" err="1"/>
              <a:t>фашистські</a:t>
            </a:r>
            <a:r>
              <a:rPr lang="ru-RU" sz="3200" b="1" dirty="0"/>
              <a:t> </a:t>
            </a:r>
            <a:r>
              <a:rPr lang="ru-RU" sz="3200" b="1" dirty="0" err="1"/>
              <a:t>війська</a:t>
            </a:r>
            <a:r>
              <a:rPr lang="ru-RU" sz="3200" b="1" dirty="0"/>
              <a:t> </a:t>
            </a:r>
            <a:r>
              <a:rPr lang="ru-RU" sz="3200" b="1" dirty="0" err="1"/>
              <a:t>ввійшли</a:t>
            </a:r>
            <a:r>
              <a:rPr lang="ru-RU" sz="3200" b="1" dirty="0"/>
              <a:t> на </a:t>
            </a:r>
            <a:r>
              <a:rPr lang="ru-RU" sz="3200" b="1" dirty="0" err="1"/>
              <a:t>околиці</a:t>
            </a:r>
            <a:r>
              <a:rPr lang="ru-RU" sz="3200" b="1" dirty="0"/>
              <a:t> </a:t>
            </a:r>
            <a:r>
              <a:rPr lang="ru-RU" sz="3200" b="1" dirty="0" err="1"/>
              <a:t>міста</a:t>
            </a:r>
            <a:r>
              <a:rPr lang="ru-RU" sz="3200" b="1" dirty="0"/>
              <a:t>, </a:t>
            </a:r>
            <a:r>
              <a:rPr lang="ru-RU" sz="3200" b="1" dirty="0" err="1"/>
              <a:t>і</a:t>
            </a:r>
            <a:r>
              <a:rPr lang="ru-RU" sz="3200" b="1" dirty="0"/>
              <a:t> 19 </a:t>
            </a:r>
            <a:r>
              <a:rPr lang="ru-RU" sz="3200" b="1" dirty="0" err="1"/>
              <a:t>серпня</a:t>
            </a:r>
            <a:r>
              <a:rPr lang="ru-RU" sz="3200" b="1" dirty="0"/>
              <a:t> </a:t>
            </a:r>
            <a:r>
              <a:rPr lang="ru-RU" sz="3200" b="1" dirty="0" err="1"/>
              <a:t>відбувся</a:t>
            </a:r>
            <a:r>
              <a:rPr lang="ru-RU" sz="3200" b="1" dirty="0"/>
              <a:t> перший </a:t>
            </a:r>
            <a:r>
              <a:rPr lang="ru-RU" sz="3200" b="1" dirty="0" err="1"/>
              <a:t>артилерійський</a:t>
            </a:r>
            <a:r>
              <a:rPr lang="ru-RU" sz="3200" b="1" dirty="0"/>
              <a:t> </a:t>
            </a:r>
            <a:r>
              <a:rPr lang="ru-RU" sz="3200" b="1" dirty="0" err="1"/>
              <a:t>обстріл</a:t>
            </a:r>
            <a:r>
              <a:rPr lang="ru-RU" sz="3200" b="1" dirty="0"/>
              <a:t> </a:t>
            </a:r>
            <a:r>
              <a:rPr lang="ru-RU" sz="3200" b="1" dirty="0" err="1"/>
              <a:t>Дніпропетровська</a:t>
            </a:r>
            <a:r>
              <a:rPr lang="ru-RU" sz="3200" b="1" dirty="0"/>
              <a:t>. </a:t>
            </a: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2497587"/>
            <a:ext cx="2214578" cy="157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535781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/>
              <a:t>Більш</a:t>
            </a:r>
            <a:r>
              <a:rPr lang="ru-RU" sz="3200" b="1" dirty="0"/>
              <a:t> 2000 </a:t>
            </a:r>
            <a:r>
              <a:rPr lang="ru-RU" sz="3200" b="1" dirty="0" err="1"/>
              <a:t>студентів</a:t>
            </a:r>
            <a:r>
              <a:rPr lang="ru-RU" sz="3200" b="1" dirty="0"/>
              <a:t> </a:t>
            </a:r>
            <a:r>
              <a:rPr lang="ru-RU" sz="3200" b="1" dirty="0" err="1"/>
              <a:t>дніпропетровських</a:t>
            </a:r>
            <a:r>
              <a:rPr lang="ru-RU" sz="3200" b="1" dirty="0"/>
              <a:t> </a:t>
            </a:r>
            <a:r>
              <a:rPr lang="ru-RU" sz="3200" b="1" dirty="0" err="1"/>
              <a:t>вузів</a:t>
            </a:r>
            <a:r>
              <a:rPr lang="ru-RU" sz="3200" b="1" dirty="0"/>
              <a:t>, </a:t>
            </a:r>
            <a:r>
              <a:rPr lang="ru-RU" sz="3200" b="1" dirty="0" err="1"/>
              <a:t>що</a:t>
            </a:r>
            <a:r>
              <a:rPr lang="ru-RU" sz="3200" b="1" dirty="0"/>
              <a:t> стали курсантами </a:t>
            </a:r>
            <a:r>
              <a:rPr lang="ru-RU" sz="3200" b="1" dirty="0" err="1"/>
              <a:t>артилерійського</a:t>
            </a:r>
            <a:r>
              <a:rPr lang="ru-RU" sz="3200" b="1" dirty="0"/>
              <a:t> училища, взяли участь у </a:t>
            </a:r>
            <a:r>
              <a:rPr lang="ru-RU" sz="3200" b="1" dirty="0" err="1"/>
              <a:t>захисті</a:t>
            </a:r>
            <a:r>
              <a:rPr lang="ru-RU" sz="3200" b="1" dirty="0"/>
              <a:t> </a:t>
            </a:r>
            <a:r>
              <a:rPr lang="ru-RU" sz="3200" b="1" dirty="0" err="1"/>
              <a:t>свого</a:t>
            </a:r>
            <a:r>
              <a:rPr lang="ru-RU" sz="3200" b="1" dirty="0"/>
              <a:t> </a:t>
            </a:r>
            <a:r>
              <a:rPr lang="ru-RU" sz="3200" b="1" dirty="0" err="1"/>
              <a:t>міста</a:t>
            </a:r>
            <a:r>
              <a:rPr lang="ru-RU" sz="3200" b="1" dirty="0"/>
              <a:t>. 20 </a:t>
            </a:r>
            <a:r>
              <a:rPr lang="ru-RU" sz="3200" b="1" dirty="0" err="1"/>
              <a:t>серпня</a:t>
            </a:r>
            <a:r>
              <a:rPr lang="ru-RU" sz="3200" b="1" dirty="0"/>
              <a:t> </a:t>
            </a:r>
            <a:r>
              <a:rPr lang="ru-RU" sz="3200" b="1" dirty="0" err="1"/>
              <a:t>курсанти-артилеристи</a:t>
            </a:r>
            <a:r>
              <a:rPr lang="ru-RU" sz="3200" b="1" dirty="0"/>
              <a:t> вступили в </a:t>
            </a:r>
            <a:r>
              <a:rPr lang="ru-RU" sz="3200" b="1" dirty="0" err="1"/>
              <a:t>бій</a:t>
            </a:r>
            <a:r>
              <a:rPr lang="ru-RU" sz="3200" b="1" dirty="0"/>
              <a:t> </a:t>
            </a:r>
            <a:r>
              <a:rPr lang="ru-RU" sz="3200" b="1" dirty="0" err="1"/>
              <a:t>із</a:t>
            </a:r>
            <a:r>
              <a:rPr lang="ru-RU" sz="3200" b="1" dirty="0"/>
              <a:t> </a:t>
            </a:r>
            <a:r>
              <a:rPr lang="ru-RU" sz="3200" b="1" dirty="0" err="1"/>
              <a:t>гітлерівцями</a:t>
            </a:r>
            <a:r>
              <a:rPr lang="ru-RU" sz="3200" b="1" dirty="0"/>
              <a:t> </a:t>
            </a:r>
            <a:r>
              <a:rPr lang="ru-RU" sz="3200" b="1" dirty="0" err="1"/>
              <a:t>й</a:t>
            </a:r>
            <a:r>
              <a:rPr lang="ru-RU" sz="3200" b="1" dirty="0"/>
              <a:t> обороняли </a:t>
            </a:r>
            <a:r>
              <a:rPr lang="ru-RU" sz="3200" b="1" dirty="0" err="1"/>
              <a:t>місто</a:t>
            </a:r>
            <a:r>
              <a:rPr lang="ru-RU" sz="3200" b="1" dirty="0"/>
              <a:t> до </a:t>
            </a:r>
            <a:r>
              <a:rPr lang="ru-RU" sz="3200" b="1" dirty="0" err="1"/>
              <a:t>останнього</a:t>
            </a:r>
            <a:r>
              <a:rPr lang="ru-RU" sz="3200" b="1" dirty="0"/>
              <a:t> дня. </a:t>
            </a:r>
            <a:r>
              <a:rPr lang="ru-RU" sz="3200" b="1" dirty="0" err="1"/>
              <a:t>Багато</a:t>
            </a:r>
            <a:r>
              <a:rPr lang="ru-RU" sz="3200" b="1" dirty="0"/>
              <a:t> </a:t>
            </a:r>
            <a:r>
              <a:rPr lang="ru-RU" sz="3200" b="1" dirty="0" err="1"/>
              <a:t>хто</a:t>
            </a:r>
            <a:r>
              <a:rPr lang="ru-RU" sz="3200" b="1" dirty="0"/>
              <a:t> </a:t>
            </a:r>
            <a:r>
              <a:rPr lang="ru-RU" sz="3200" b="1" dirty="0" err="1"/>
              <a:t>з</a:t>
            </a:r>
            <a:r>
              <a:rPr lang="ru-RU" sz="3200" b="1" dirty="0"/>
              <a:t> них </a:t>
            </a:r>
            <a:r>
              <a:rPr lang="ru-RU" sz="3200" b="1" dirty="0" err="1"/>
              <a:t>загинув</a:t>
            </a:r>
            <a:r>
              <a:rPr lang="ru-RU" sz="3200" b="1" dirty="0"/>
              <a:t>: так </a:t>
            </a:r>
            <a:r>
              <a:rPr lang="ru-RU" sz="3200" b="1" dirty="0" err="1"/>
              <a:t>із</a:t>
            </a:r>
            <a:r>
              <a:rPr lang="ru-RU" sz="3200" b="1" dirty="0"/>
              <a:t> 700 </a:t>
            </a:r>
            <a:r>
              <a:rPr lang="ru-RU" sz="3200" b="1" dirty="0" err="1"/>
              <a:t>студентів</a:t>
            </a:r>
            <a:r>
              <a:rPr lang="ru-RU" sz="3200" b="1" dirty="0"/>
              <a:t> транспортного </a:t>
            </a:r>
            <a:r>
              <a:rPr lang="ru-RU" sz="3200" b="1" dirty="0" err="1"/>
              <a:t>інституту</a:t>
            </a:r>
            <a:r>
              <a:rPr lang="ru-RU" sz="3200" b="1" dirty="0"/>
              <a:t> для 400 </a:t>
            </a:r>
            <a:r>
              <a:rPr lang="ru-RU" sz="3200" b="1" dirty="0" err="1"/>
              <a:t>це</a:t>
            </a:r>
            <a:r>
              <a:rPr lang="ru-RU" sz="3200" b="1" dirty="0"/>
              <a:t> </a:t>
            </a:r>
            <a:r>
              <a:rPr lang="ru-RU" sz="3200" b="1" dirty="0" err="1"/>
              <a:t>був</a:t>
            </a:r>
            <a:r>
              <a:rPr lang="ru-RU" sz="3200" b="1" dirty="0"/>
              <a:t> </a:t>
            </a:r>
            <a:r>
              <a:rPr lang="ru-RU" sz="3200" b="1" dirty="0" err="1"/>
              <a:t>останній</a:t>
            </a:r>
            <a:r>
              <a:rPr lang="ru-RU" sz="3200" b="1" dirty="0"/>
              <a:t> </a:t>
            </a:r>
            <a:r>
              <a:rPr lang="ru-RU" sz="3200" b="1" dirty="0" err="1"/>
              <a:t>бій</a:t>
            </a:r>
            <a:r>
              <a:rPr lang="ru-RU" sz="3200" b="1" dirty="0"/>
              <a:t>. 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0"/>
            <a:ext cx="3810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9630" y="4643446"/>
            <a:ext cx="297437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2538577"/>
            <a:ext cx="3143272" cy="2104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0" y="0"/>
            <a:ext cx="8715404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Последняя пуля осталась в винтовке.</a:t>
            </a:r>
          </a:p>
          <a:p>
            <a:r>
              <a:rPr lang="ru-RU" sz="2800" b="1" dirty="0" smtClean="0"/>
              <a:t> "Последняя пуля! Последний мой бой.</a:t>
            </a:r>
          </a:p>
          <a:p>
            <a:r>
              <a:rPr lang="ru-RU" sz="2800" b="1" dirty="0" smtClean="0"/>
              <a:t> Мне надо немного, немного побольше.</a:t>
            </a:r>
          </a:p>
          <a:p>
            <a:r>
              <a:rPr lang="ru-RU" sz="2800" b="1" dirty="0" smtClean="0"/>
              <a:t> Я знаю, что скоро засыплюсь землей.</a:t>
            </a:r>
          </a:p>
          <a:p>
            <a:endParaRPr lang="uk-UA" sz="2800" b="1" dirty="0" smtClean="0"/>
          </a:p>
          <a:p>
            <a:endParaRPr lang="uk-UA" sz="2800" b="1" dirty="0"/>
          </a:p>
          <a:p>
            <a:endParaRPr lang="uk-UA" sz="2800" b="1" dirty="0" smtClean="0"/>
          </a:p>
          <a:p>
            <a:endParaRPr lang="uk-UA" sz="2800" b="1" dirty="0"/>
          </a:p>
          <a:p>
            <a:endParaRPr lang="uk-UA" sz="2800" b="1" dirty="0" smtClean="0"/>
          </a:p>
          <a:p>
            <a:endParaRPr lang="uk-UA" sz="2800" b="1" dirty="0"/>
          </a:p>
          <a:p>
            <a:endParaRPr lang="uk-UA" sz="2800" b="1" dirty="0" smtClean="0"/>
          </a:p>
          <a:p>
            <a:endParaRPr lang="ru-RU" sz="2800" b="1" dirty="0" smtClean="0"/>
          </a:p>
          <a:p>
            <a:r>
              <a:rPr lang="ru-RU" sz="2800" b="1" dirty="0" smtClean="0"/>
              <a:t>Так что ж перед смертью мне сделать хорошего?" -</a:t>
            </a:r>
          </a:p>
          <a:p>
            <a:r>
              <a:rPr lang="ru-RU" sz="2800" b="1" dirty="0" smtClean="0"/>
              <a:t> На миг промелькнула вдруг мысль в голове.</a:t>
            </a:r>
          </a:p>
          <a:p>
            <a:r>
              <a:rPr lang="ru-RU" sz="2800" b="1" dirty="0" smtClean="0"/>
              <a:t> В то время в лесу, снегами запорошенном,</a:t>
            </a:r>
          </a:p>
          <a:p>
            <a:r>
              <a:rPr lang="ru-RU" sz="2800" b="1" dirty="0" smtClean="0"/>
              <a:t> Уже появился фашист вдалеке.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29124" cy="2979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3428992" y="500042"/>
            <a:ext cx="571500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/>
              <a:t>Последняя пуля осталась - немного.</a:t>
            </a:r>
          </a:p>
          <a:p>
            <a:r>
              <a:rPr lang="ru-RU" sz="2500" b="1" dirty="0" smtClean="0"/>
              <a:t> Последняя пуля - не лучший исход.</a:t>
            </a:r>
          </a:p>
          <a:p>
            <a:r>
              <a:rPr lang="ru-RU" sz="2500" b="1" dirty="0" smtClean="0"/>
              <a:t> По снегу, усталый, замерзший и брошенный,</a:t>
            </a:r>
          </a:p>
          <a:p>
            <a:r>
              <a:rPr lang="ru-RU" sz="2500" b="1" dirty="0" smtClean="0"/>
              <a:t> Солдат не идет, наш солдатик ползет.</a:t>
            </a:r>
          </a:p>
          <a:p>
            <a:r>
              <a:rPr lang="ru-RU" sz="2500" b="1" dirty="0" smtClean="0"/>
              <a:t> Сквозь ночи и дни, сутки все напролет.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90893" y="2928915"/>
            <a:ext cx="5553107" cy="3929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2887682"/>
            <a:ext cx="35718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А немец уж рядом, развязка близка...</a:t>
            </a:r>
          </a:p>
          <a:p>
            <a:r>
              <a:rPr lang="ru-RU" sz="2800" b="1" dirty="0" smtClean="0"/>
              <a:t> Контуженный, раненый - домой бы пора.</a:t>
            </a:r>
          </a:p>
          <a:p>
            <a:r>
              <a:rPr lang="ru-RU" sz="2800" b="1" dirty="0" smtClean="0"/>
              <a:t> Но к дому дорога последней была,</a:t>
            </a:r>
          </a:p>
          <a:p>
            <a:r>
              <a:rPr lang="ru-RU" sz="2800" b="1" dirty="0" smtClean="0"/>
              <a:t> С последнею пулей душа отошла...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507" y="0"/>
            <a:ext cx="917450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"А где же та пуля?" - вдруг спросите вы,</a:t>
            </a:r>
          </a:p>
          <a:p>
            <a:endParaRPr lang="uk-UA" sz="4800" b="1" dirty="0"/>
          </a:p>
          <a:p>
            <a:endParaRPr lang="uk-UA" sz="4800" b="1" dirty="0" smtClean="0"/>
          </a:p>
          <a:p>
            <a:endParaRPr lang="uk-UA" sz="4800" b="1" dirty="0"/>
          </a:p>
          <a:p>
            <a:endParaRPr lang="uk-UA" sz="4800" b="1" dirty="0" smtClean="0"/>
          </a:p>
          <a:p>
            <a:endParaRPr lang="ru-RU" sz="4800" b="1" dirty="0" smtClean="0"/>
          </a:p>
          <a:p>
            <a:r>
              <a:rPr lang="ru-RU" sz="4800" b="1" dirty="0" smtClean="0"/>
              <a:t> Та пуля осталась у немца</a:t>
            </a:r>
          </a:p>
          <a:p>
            <a:r>
              <a:rPr lang="ru-RU" sz="4800" b="1" dirty="0" smtClean="0"/>
              <a:t> В груди...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14290"/>
            <a:ext cx="82868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/>
              <a:t>Ударними</a:t>
            </a:r>
            <a:r>
              <a:rPr lang="ru-RU" sz="3200" b="1" dirty="0"/>
              <a:t> силами </a:t>
            </a:r>
            <a:r>
              <a:rPr lang="ru-RU" sz="3200" b="1" dirty="0" err="1"/>
              <a:t>групи</a:t>
            </a:r>
            <a:r>
              <a:rPr lang="ru-RU" sz="3200" b="1" dirty="0"/>
              <a:t> </a:t>
            </a:r>
            <a:r>
              <a:rPr lang="ru-RU" sz="3200" b="1" dirty="0" err="1"/>
              <a:t>військ</a:t>
            </a:r>
            <a:r>
              <a:rPr lang="ru-RU" sz="3200" b="1" dirty="0"/>
              <a:t> “</a:t>
            </a:r>
            <a:r>
              <a:rPr lang="ru-RU" sz="3200" b="1" dirty="0" err="1"/>
              <a:t>Південь</a:t>
            </a:r>
            <a:r>
              <a:rPr lang="ru-RU" sz="3200" b="1" dirty="0"/>
              <a:t>” </a:t>
            </a:r>
            <a:r>
              <a:rPr lang="ru-RU" sz="3200" b="1" dirty="0" err="1"/>
              <a:t>під</a:t>
            </a:r>
            <a:r>
              <a:rPr lang="ru-RU" sz="3200" b="1" dirty="0"/>
              <a:t> </a:t>
            </a:r>
            <a:r>
              <a:rPr lang="ru-RU" sz="3200" b="1" dirty="0" err="1"/>
              <a:t>командуванням</a:t>
            </a:r>
            <a:r>
              <a:rPr lang="ru-RU" sz="3200" b="1" dirty="0"/>
              <a:t> фельдмаршала </a:t>
            </a:r>
            <a:r>
              <a:rPr lang="ru-RU" sz="3200" b="1" dirty="0" err="1"/>
              <a:t>Рундштедта</a:t>
            </a:r>
            <a:r>
              <a:rPr lang="ru-RU" sz="3200" b="1" dirty="0"/>
              <a:t> 13 </a:t>
            </a:r>
            <a:r>
              <a:rPr lang="ru-RU" sz="3200" b="1" dirty="0" err="1"/>
              <a:t>серпня</a:t>
            </a:r>
            <a:r>
              <a:rPr lang="ru-RU" sz="3200" b="1" dirty="0"/>
              <a:t> </a:t>
            </a:r>
            <a:r>
              <a:rPr lang="ru-RU" sz="3200" b="1" dirty="0" err="1"/>
              <a:t>гітлерівці</a:t>
            </a:r>
            <a:r>
              <a:rPr lang="ru-RU" sz="3200" b="1" dirty="0"/>
              <a:t> </a:t>
            </a:r>
            <a:r>
              <a:rPr lang="ru-RU" sz="3200" b="1" dirty="0" err="1"/>
              <a:t>захопили</a:t>
            </a:r>
            <a:r>
              <a:rPr lang="ru-RU" sz="3200" b="1" dirty="0"/>
              <a:t> </a:t>
            </a:r>
            <a:r>
              <a:rPr lang="ru-RU" sz="3200" b="1" dirty="0" err="1"/>
              <a:t>П'ятихатки</a:t>
            </a:r>
            <a:r>
              <a:rPr lang="ru-RU" sz="3200" b="1" dirty="0"/>
              <a:t>, 15-го </a:t>
            </a:r>
            <a:r>
              <a:rPr lang="ru-RU" sz="3200" b="1" dirty="0" err="1"/>
              <a:t>оволоділи</a:t>
            </a:r>
            <a:r>
              <a:rPr lang="ru-RU" sz="3200" b="1" dirty="0"/>
              <a:t> Кривим Рогом, а 17-го вони </a:t>
            </a:r>
            <a:r>
              <a:rPr lang="ru-RU" sz="3200" b="1" dirty="0" err="1"/>
              <a:t>вже</a:t>
            </a:r>
            <a:r>
              <a:rPr lang="ru-RU" sz="3200" b="1" dirty="0"/>
              <a:t> </a:t>
            </a:r>
            <a:r>
              <a:rPr lang="ru-RU" sz="3200" b="1" dirty="0" err="1"/>
              <a:t>були</a:t>
            </a:r>
            <a:r>
              <a:rPr lang="ru-RU" sz="3200" b="1" dirty="0"/>
              <a:t> в </a:t>
            </a:r>
            <a:r>
              <a:rPr lang="ru-RU" sz="3200" b="1" dirty="0" err="1"/>
              <a:t>Нікополі</a:t>
            </a:r>
            <a:r>
              <a:rPr lang="ru-RU" sz="3200" b="1" dirty="0"/>
              <a:t>, </a:t>
            </a:r>
            <a:r>
              <a:rPr lang="ru-RU" sz="3200" b="1" dirty="0" err="1"/>
              <a:t>Марганці</a:t>
            </a:r>
            <a:r>
              <a:rPr lang="ru-RU" sz="3200" b="1" dirty="0"/>
              <a:t>, Апостолово. 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67449" y="4786322"/>
            <a:ext cx="2738441" cy="178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2786058"/>
            <a:ext cx="2857520" cy="1984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7" y="2799371"/>
            <a:ext cx="2643174" cy="184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857496"/>
            <a:ext cx="2714644" cy="1867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4857760"/>
            <a:ext cx="262891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4946279"/>
            <a:ext cx="2714644" cy="1911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5728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З приходом </a:t>
            </a:r>
            <a:r>
              <a:rPr lang="ru-RU" sz="2400" b="1" dirty="0" err="1"/>
              <a:t>фашистських</a:t>
            </a:r>
            <a:r>
              <a:rPr lang="ru-RU" sz="2400" b="1" dirty="0"/>
              <a:t> </a:t>
            </a:r>
            <a:r>
              <a:rPr lang="ru-RU" sz="2400" b="1" dirty="0" err="1"/>
              <a:t>військ</a:t>
            </a:r>
            <a:r>
              <a:rPr lang="ru-RU" sz="2400" b="1" dirty="0"/>
              <a:t> </a:t>
            </a:r>
            <a:r>
              <a:rPr lang="ru-RU" sz="2400" b="1" dirty="0" err="1"/>
              <a:t>був</a:t>
            </a:r>
            <a:r>
              <a:rPr lang="ru-RU" sz="2400" b="1" dirty="0"/>
              <a:t> установлений </a:t>
            </a:r>
            <a:r>
              <a:rPr lang="ru-RU" sz="2400" b="1" dirty="0" err="1"/>
              <a:t>окупаційний</a:t>
            </a:r>
            <a:r>
              <a:rPr lang="ru-RU" sz="2400" b="1" dirty="0"/>
              <a:t> режим. </a:t>
            </a:r>
            <a:r>
              <a:rPr lang="ru-RU" sz="2400" b="1" dirty="0" err="1"/>
              <a:t>Відповідно</a:t>
            </a:r>
            <a:r>
              <a:rPr lang="ru-RU" sz="2400" b="1" dirty="0"/>
              <a:t> до </a:t>
            </a:r>
            <a:r>
              <a:rPr lang="ru-RU" sz="2400" b="1" dirty="0" err="1"/>
              <a:t>расової</a:t>
            </a:r>
            <a:r>
              <a:rPr lang="ru-RU" sz="2400" b="1" dirty="0"/>
              <a:t> </a:t>
            </a:r>
            <a:r>
              <a:rPr lang="ru-RU" sz="2400" b="1" dirty="0" err="1"/>
              <a:t>доктрини</a:t>
            </a:r>
            <a:r>
              <a:rPr lang="ru-RU" sz="2400" b="1" dirty="0"/>
              <a:t> </a:t>
            </a:r>
            <a:r>
              <a:rPr lang="ru-RU" sz="2400" b="1" dirty="0" err="1"/>
              <a:t>німців</a:t>
            </a:r>
            <a:r>
              <a:rPr lang="ru-RU" sz="2400" b="1" dirty="0"/>
              <a:t>, яка </a:t>
            </a:r>
            <a:r>
              <a:rPr lang="ru-RU" sz="2400" b="1" dirty="0" err="1"/>
              <a:t>була</a:t>
            </a:r>
            <a:r>
              <a:rPr lang="ru-RU" sz="2400" b="1" dirty="0"/>
              <a:t> </a:t>
            </a:r>
            <a:r>
              <a:rPr lang="ru-RU" sz="2400" b="1" dirty="0" err="1"/>
              <a:t>викладена</a:t>
            </a:r>
            <a:r>
              <a:rPr lang="ru-RU" sz="2400" b="1" dirty="0"/>
              <a:t> в </a:t>
            </a:r>
            <a:r>
              <a:rPr lang="ru-RU" sz="2400" b="1" dirty="0" err="1"/>
              <a:t>книзі</a:t>
            </a:r>
            <a:r>
              <a:rPr lang="ru-RU" sz="2400" b="1" dirty="0"/>
              <a:t> </a:t>
            </a:r>
            <a:r>
              <a:rPr lang="ru-RU" sz="2400" b="1" dirty="0" err="1"/>
              <a:t>Гітлера</a:t>
            </a:r>
            <a:r>
              <a:rPr lang="ru-RU" sz="2400" b="1" dirty="0"/>
              <a:t> “Майн </a:t>
            </a:r>
            <a:r>
              <a:rPr lang="ru-RU" sz="2400" b="1" dirty="0" err="1"/>
              <a:t>Кампф</a:t>
            </a:r>
            <a:r>
              <a:rPr lang="ru-RU" sz="2400" b="1" dirty="0"/>
              <a:t>” (“Моя </a:t>
            </a:r>
            <a:r>
              <a:rPr lang="ru-RU" sz="2400" b="1" dirty="0" err="1"/>
              <a:t>боротьба</a:t>
            </a:r>
            <a:r>
              <a:rPr lang="ru-RU" sz="2400" b="1" dirty="0"/>
              <a:t>”), </a:t>
            </a:r>
            <a:r>
              <a:rPr lang="ru-RU" sz="2400" b="1" dirty="0" err="1"/>
              <a:t>усі</a:t>
            </a:r>
            <a:r>
              <a:rPr lang="ru-RU" sz="2400" b="1" dirty="0"/>
              <a:t> </a:t>
            </a:r>
            <a:r>
              <a:rPr lang="ru-RU" sz="2400" b="1" dirty="0" err="1"/>
              <a:t>слов'яни</a:t>
            </a:r>
            <a:r>
              <a:rPr lang="ru-RU" sz="2400" b="1" dirty="0"/>
              <a:t> </a:t>
            </a:r>
            <a:r>
              <a:rPr lang="ru-RU" sz="2400" b="1" dirty="0" err="1"/>
              <a:t>були</a:t>
            </a:r>
            <a:r>
              <a:rPr lang="ru-RU" sz="2400" b="1" dirty="0"/>
              <a:t> людьми другого сорту, </a:t>
            </a:r>
            <a:r>
              <a:rPr lang="ru-RU" sz="2400" b="1" dirty="0" err="1"/>
              <a:t>їхня</a:t>
            </a:r>
            <a:r>
              <a:rPr lang="ru-RU" sz="2400" b="1" dirty="0"/>
              <a:t> роль </a:t>
            </a:r>
            <a:r>
              <a:rPr lang="ru-RU" sz="2400" b="1" dirty="0" err="1"/>
              <a:t>зводилася</a:t>
            </a:r>
            <a:r>
              <a:rPr lang="ru-RU" sz="2400" b="1" dirty="0"/>
              <a:t> до того, </a:t>
            </a:r>
            <a:r>
              <a:rPr lang="ru-RU" sz="2400" b="1" dirty="0" err="1"/>
              <a:t>щоб</a:t>
            </a:r>
            <a:r>
              <a:rPr lang="ru-RU" sz="2400" b="1" dirty="0"/>
              <a:t> </a:t>
            </a:r>
            <a:r>
              <a:rPr lang="ru-RU" sz="2400" b="1" dirty="0" err="1"/>
              <a:t>служити</a:t>
            </a:r>
            <a:r>
              <a:rPr lang="ru-RU" sz="2400" b="1" dirty="0"/>
              <a:t> “</a:t>
            </a:r>
            <a:r>
              <a:rPr lang="ru-RU" sz="2400" b="1" dirty="0" err="1"/>
              <a:t>німецькій</a:t>
            </a:r>
            <a:r>
              <a:rPr lang="ru-RU" sz="2400" b="1" dirty="0"/>
              <a:t> </a:t>
            </a:r>
            <a:r>
              <a:rPr lang="ru-RU" sz="2400" b="1" dirty="0" err="1"/>
              <a:t>расі</a:t>
            </a:r>
            <a:r>
              <a:rPr lang="ru-RU" sz="2400" b="1" dirty="0"/>
              <a:t>”. </a:t>
            </a:r>
            <a:r>
              <a:rPr lang="ru-RU" sz="2400" b="1" dirty="0" err="1"/>
              <a:t>Гітлер</a:t>
            </a:r>
            <a:r>
              <a:rPr lang="ru-RU" sz="2400" b="1" dirty="0"/>
              <a:t> </a:t>
            </a:r>
            <a:r>
              <a:rPr lang="ru-RU" sz="2400" b="1" dirty="0" err="1"/>
              <a:t>і</a:t>
            </a:r>
            <a:r>
              <a:rPr lang="ru-RU" sz="2400" b="1" dirty="0"/>
              <a:t> </a:t>
            </a:r>
            <a:r>
              <a:rPr lang="ru-RU" sz="2400" b="1" dirty="0" err="1"/>
              <a:t>більшість</a:t>
            </a:r>
            <a:r>
              <a:rPr lang="ru-RU" sz="2400" b="1" dirty="0"/>
              <a:t> </a:t>
            </a:r>
            <a:r>
              <a:rPr lang="ru-RU" sz="2400" b="1" dirty="0" err="1"/>
              <a:t>його</a:t>
            </a:r>
            <a:r>
              <a:rPr lang="ru-RU" sz="2400" b="1" dirty="0"/>
              <a:t> </a:t>
            </a:r>
            <a:r>
              <a:rPr lang="ru-RU" sz="2400" b="1" dirty="0" err="1"/>
              <a:t>соратників</a:t>
            </a:r>
            <a:r>
              <a:rPr lang="ru-RU" sz="2400" b="1" dirty="0"/>
              <a:t> по </a:t>
            </a:r>
            <a:r>
              <a:rPr lang="ru-RU" sz="2400" b="1" dirty="0" err="1"/>
              <a:t>партії</a:t>
            </a:r>
            <a:r>
              <a:rPr lang="ru-RU" sz="2400" b="1" dirty="0"/>
              <a:t> </a:t>
            </a:r>
            <a:r>
              <a:rPr lang="ru-RU" sz="2400" b="1" dirty="0" err="1"/>
              <a:t>вважали</a:t>
            </a:r>
            <a:r>
              <a:rPr lang="ru-RU" sz="2400" b="1" dirty="0"/>
              <a:t> </a:t>
            </a:r>
            <a:r>
              <a:rPr lang="ru-RU" sz="2400" b="1" dirty="0" err="1"/>
              <a:t>Україну</a:t>
            </a:r>
            <a:r>
              <a:rPr lang="ru-RU" sz="2400" b="1" dirty="0"/>
              <a:t> </a:t>
            </a:r>
            <a:r>
              <a:rPr lang="ru-RU" sz="2400" b="1" dirty="0" err="1"/>
              <a:t>об'єктом</a:t>
            </a:r>
            <a:r>
              <a:rPr lang="ru-RU" sz="2400" b="1" dirty="0"/>
              <a:t> </a:t>
            </a:r>
            <a:r>
              <a:rPr lang="ru-RU" sz="2400" b="1" dirty="0" err="1"/>
              <a:t>розширення</a:t>
            </a:r>
            <a:r>
              <a:rPr lang="ru-RU" sz="2400" b="1" dirty="0"/>
              <a:t> “</a:t>
            </a:r>
            <a:r>
              <a:rPr lang="ru-RU" sz="2400" b="1" dirty="0" err="1"/>
              <a:t>життєвого</a:t>
            </a:r>
            <a:r>
              <a:rPr lang="ru-RU" sz="2400" b="1" dirty="0"/>
              <a:t> простору” для </a:t>
            </a:r>
            <a:r>
              <a:rPr lang="ru-RU" sz="2400" b="1" dirty="0" err="1"/>
              <a:t>німців</a:t>
            </a:r>
            <a:r>
              <a:rPr lang="ru-RU" sz="2400" b="1" dirty="0"/>
              <a:t>, а </a:t>
            </a:r>
            <a:r>
              <a:rPr lang="ru-RU" sz="2400" b="1" dirty="0" err="1"/>
              <a:t>українців</a:t>
            </a:r>
            <a:r>
              <a:rPr lang="ru-RU" sz="2400" b="1" dirty="0"/>
              <a:t> </a:t>
            </a:r>
            <a:r>
              <a:rPr lang="ru-RU" sz="2400" b="1" dirty="0" err="1"/>
              <a:t>майбутніми</a:t>
            </a:r>
            <a:r>
              <a:rPr lang="ru-RU" sz="2400" b="1" dirty="0"/>
              <a:t> рабами </a:t>
            </a:r>
            <a:r>
              <a:rPr lang="ru-RU" sz="2400" b="1" dirty="0" err="1"/>
              <a:t>німецьких</a:t>
            </a:r>
            <a:r>
              <a:rPr lang="ru-RU" sz="2400" b="1" dirty="0"/>
              <a:t> </a:t>
            </a:r>
            <a:r>
              <a:rPr lang="ru-RU" sz="2400" b="1" dirty="0" err="1"/>
              <a:t>колоністів</a:t>
            </a:r>
            <a:r>
              <a:rPr lang="ru-RU" sz="2400" b="1" dirty="0"/>
              <a:t>. 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28934"/>
            <a:ext cx="2738933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3286124"/>
            <a:ext cx="2423177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929198"/>
            <a:ext cx="2726040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5" y="5072074"/>
            <a:ext cx="2524109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4714884"/>
            <a:ext cx="2690355" cy="1859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6512" y="3000372"/>
            <a:ext cx="1928826" cy="157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357166"/>
            <a:ext cx="84296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За мету </a:t>
            </a:r>
            <a:r>
              <a:rPr lang="ru-RU" sz="3200" b="1" dirty="0" err="1"/>
              <a:t>було</a:t>
            </a:r>
            <a:r>
              <a:rPr lang="ru-RU" sz="3200" b="1" dirty="0"/>
              <a:t> поставлено </a:t>
            </a:r>
            <a:r>
              <a:rPr lang="ru-RU" sz="3200" b="1" dirty="0" err="1"/>
              <a:t>перетворити</a:t>
            </a:r>
            <a:r>
              <a:rPr lang="ru-RU" sz="3200" b="1" dirty="0"/>
              <a:t> </a:t>
            </a:r>
            <a:r>
              <a:rPr lang="ru-RU" sz="3200" b="1" dirty="0" err="1"/>
              <a:t>Україну</a:t>
            </a:r>
            <a:r>
              <a:rPr lang="ru-RU" sz="3200" b="1" dirty="0"/>
              <a:t> в </a:t>
            </a:r>
            <a:r>
              <a:rPr lang="ru-RU" sz="3200" b="1" dirty="0" err="1"/>
              <a:t>аграрний</a:t>
            </a:r>
            <a:r>
              <a:rPr lang="ru-RU" sz="3200" b="1" dirty="0"/>
              <a:t> придаток </a:t>
            </a:r>
            <a:r>
              <a:rPr lang="ru-RU" sz="3200" b="1" dirty="0" err="1"/>
              <a:t>Німеччини</a:t>
            </a:r>
            <a:r>
              <a:rPr lang="ru-RU" sz="3200" b="1" dirty="0"/>
              <a:t>. Для </a:t>
            </a:r>
            <a:r>
              <a:rPr lang="ru-RU" sz="3200" b="1" dirty="0" err="1"/>
              <a:t>цього</a:t>
            </a:r>
            <a:r>
              <a:rPr lang="ru-RU" sz="3200" b="1" dirty="0"/>
              <a:t> </a:t>
            </a:r>
            <a:r>
              <a:rPr lang="ru-RU" sz="3200" b="1" dirty="0" err="1"/>
              <a:t>населення</a:t>
            </a:r>
            <a:r>
              <a:rPr lang="ru-RU" sz="3200" b="1" dirty="0"/>
              <a:t> </a:t>
            </a:r>
            <a:r>
              <a:rPr lang="ru-RU" sz="3200" b="1" dirty="0" err="1"/>
              <a:t>міст</a:t>
            </a:r>
            <a:r>
              <a:rPr lang="ru-RU" sz="3200" b="1" dirty="0"/>
              <a:t> поставлено в </a:t>
            </a:r>
            <a:r>
              <a:rPr lang="ru-RU" sz="3200" b="1" dirty="0" err="1"/>
              <a:t>умови</a:t>
            </a:r>
            <a:r>
              <a:rPr lang="ru-RU" sz="3200" b="1" dirty="0"/>
              <a:t>, </a:t>
            </a:r>
            <a:r>
              <a:rPr lang="ru-RU" sz="3200" b="1" dirty="0" err="1"/>
              <a:t>що</a:t>
            </a:r>
            <a:r>
              <a:rPr lang="ru-RU" sz="3200" b="1" dirty="0"/>
              <a:t> </a:t>
            </a:r>
            <a:r>
              <a:rPr lang="ru-RU" sz="3200" b="1" dirty="0" err="1"/>
              <a:t>призводили</a:t>
            </a:r>
            <a:r>
              <a:rPr lang="ru-RU" sz="3200" b="1" dirty="0"/>
              <a:t> до </a:t>
            </a:r>
            <a:r>
              <a:rPr lang="ru-RU" sz="3200" b="1" dirty="0" err="1"/>
              <a:t>відтоку</a:t>
            </a:r>
            <a:r>
              <a:rPr lang="ru-RU" sz="3200" b="1" dirty="0"/>
              <a:t> </a:t>
            </a:r>
            <a:r>
              <a:rPr lang="ru-RU" sz="3200" b="1" dirty="0" err="1"/>
              <a:t>міських</a:t>
            </a:r>
            <a:r>
              <a:rPr lang="ru-RU" sz="3200" b="1" dirty="0"/>
              <a:t> </a:t>
            </a:r>
            <a:r>
              <a:rPr lang="ru-RU" sz="3200" b="1" dirty="0" err="1"/>
              <a:t>жителів</a:t>
            </a:r>
            <a:r>
              <a:rPr lang="ru-RU" sz="3200" b="1" dirty="0"/>
              <a:t> у </a:t>
            </a:r>
            <a:r>
              <a:rPr lang="ru-RU" sz="3200" b="1" dirty="0" err="1"/>
              <a:t>сільську</a:t>
            </a:r>
            <a:r>
              <a:rPr lang="ru-RU" sz="3200" b="1" dirty="0"/>
              <a:t> </a:t>
            </a:r>
            <a:r>
              <a:rPr lang="ru-RU" sz="3200" b="1" dirty="0" err="1"/>
              <a:t>місцевість</a:t>
            </a:r>
            <a:r>
              <a:rPr lang="ru-RU" sz="3200" b="1" dirty="0"/>
              <a:t>. 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500570"/>
            <a:ext cx="3071834" cy="216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3079859"/>
            <a:ext cx="2786082" cy="1962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07303" y="3214686"/>
            <a:ext cx="3836697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0"/>
            <a:ext cx="2452688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0" y="0"/>
            <a:ext cx="500062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err="1"/>
              <a:t>Більшість</a:t>
            </a:r>
            <a:r>
              <a:rPr lang="ru-RU" sz="2600" b="1" dirty="0"/>
              <a:t> </a:t>
            </a:r>
            <a:r>
              <a:rPr lang="ru-RU" sz="2600" b="1" dirty="0" err="1"/>
              <a:t>єврейського</a:t>
            </a:r>
            <a:r>
              <a:rPr lang="ru-RU" sz="2600" b="1" dirty="0"/>
              <a:t> </a:t>
            </a:r>
            <a:r>
              <a:rPr lang="ru-RU" sz="2600" b="1" dirty="0" err="1"/>
              <a:t>населення</a:t>
            </a:r>
            <a:r>
              <a:rPr lang="ru-RU" sz="2600" b="1" dirty="0"/>
              <a:t> </a:t>
            </a:r>
            <a:r>
              <a:rPr lang="ru-RU" sz="2600" b="1" dirty="0" err="1"/>
              <a:t>України</a:t>
            </a:r>
            <a:r>
              <a:rPr lang="ru-RU" sz="2600" b="1" dirty="0"/>
              <a:t> не </a:t>
            </a:r>
            <a:r>
              <a:rPr lang="ru-RU" sz="2600" b="1" dirty="0" err="1"/>
              <a:t>було</a:t>
            </a:r>
            <a:r>
              <a:rPr lang="ru-RU" sz="2600" b="1" dirty="0"/>
              <a:t> </a:t>
            </a:r>
            <a:r>
              <a:rPr lang="ru-RU" sz="2600" b="1" dirty="0" err="1"/>
              <a:t>своєчасно</a:t>
            </a:r>
            <a:r>
              <a:rPr lang="ru-RU" sz="2600" b="1" dirty="0"/>
              <a:t> </a:t>
            </a:r>
            <a:r>
              <a:rPr lang="ru-RU" sz="2600" b="1" dirty="0" err="1"/>
              <a:t>поінформовано</a:t>
            </a:r>
            <a:r>
              <a:rPr lang="ru-RU" sz="2600" b="1" dirty="0"/>
              <a:t> про </a:t>
            </a:r>
            <a:r>
              <a:rPr lang="ru-RU" sz="2600" b="1" dirty="0" err="1"/>
              <a:t>смертельну</a:t>
            </a:r>
            <a:r>
              <a:rPr lang="ru-RU" sz="2600" b="1" dirty="0"/>
              <a:t> </a:t>
            </a:r>
            <a:r>
              <a:rPr lang="ru-RU" sz="2600" b="1" dirty="0" err="1"/>
              <a:t>небезпеку</a:t>
            </a:r>
            <a:r>
              <a:rPr lang="ru-RU" sz="2600" b="1" dirty="0"/>
              <a:t>, яка </a:t>
            </a:r>
            <a:r>
              <a:rPr lang="ru-RU" sz="2600" b="1" dirty="0" err="1"/>
              <a:t>їм</a:t>
            </a:r>
            <a:r>
              <a:rPr lang="ru-RU" sz="2600" b="1" dirty="0"/>
              <a:t> </a:t>
            </a:r>
            <a:r>
              <a:rPr lang="ru-RU" sz="2600" b="1" dirty="0" err="1"/>
              <a:t>загрожувала</a:t>
            </a:r>
            <a:r>
              <a:rPr lang="ru-RU" sz="2600" b="1" dirty="0"/>
              <a:t>, </a:t>
            </a:r>
            <a:r>
              <a:rPr lang="ru-RU" sz="2600" b="1" dirty="0" err="1"/>
              <a:t>і</a:t>
            </a:r>
            <a:r>
              <a:rPr lang="ru-RU" sz="2600" b="1" dirty="0"/>
              <a:t> не </a:t>
            </a:r>
            <a:r>
              <a:rPr lang="ru-RU" sz="2600" b="1" dirty="0" err="1"/>
              <a:t>встигло</a:t>
            </a:r>
            <a:r>
              <a:rPr lang="ru-RU" sz="2600" b="1" dirty="0"/>
              <a:t> </a:t>
            </a:r>
            <a:r>
              <a:rPr lang="ru-RU" sz="2600" b="1" dirty="0" err="1"/>
              <a:t>вчасно</a:t>
            </a:r>
            <a:r>
              <a:rPr lang="ru-RU" sz="2600" b="1" dirty="0"/>
              <a:t> </a:t>
            </a:r>
            <a:r>
              <a:rPr lang="ru-RU" sz="2600" b="1" dirty="0" err="1"/>
              <a:t>евакуюватися</a:t>
            </a:r>
            <a:r>
              <a:rPr lang="ru-RU" sz="2600" b="1" dirty="0" smtClean="0"/>
              <a:t>.</a:t>
            </a:r>
            <a:r>
              <a:rPr lang="ru-RU" sz="2600" b="1" dirty="0"/>
              <a:t> </a:t>
            </a:r>
            <a:r>
              <a:rPr lang="ru-RU" sz="2600" b="1" dirty="0" err="1" smtClean="0"/>
              <a:t>Понад</a:t>
            </a:r>
            <a:r>
              <a:rPr lang="ru-RU" sz="2600" b="1" dirty="0" smtClean="0"/>
              <a:t> </a:t>
            </a:r>
            <a:r>
              <a:rPr lang="ru-RU" sz="2600" b="1" dirty="0"/>
              <a:t>11 тис. </a:t>
            </a:r>
            <a:r>
              <a:rPr lang="ru-RU" sz="2600" b="1" dirty="0" err="1"/>
              <a:t>мирних</a:t>
            </a:r>
            <a:r>
              <a:rPr lang="ru-RU" sz="2600" b="1" dirty="0"/>
              <a:t> </a:t>
            </a:r>
            <a:r>
              <a:rPr lang="ru-RU" sz="2600" b="1" dirty="0" err="1"/>
              <a:t>жителів</a:t>
            </a:r>
            <a:r>
              <a:rPr lang="ru-RU" sz="2600" b="1" dirty="0"/>
              <a:t> </a:t>
            </a:r>
            <a:r>
              <a:rPr lang="ru-RU" sz="2600" b="1" dirty="0" err="1"/>
              <a:t>міста</a:t>
            </a:r>
            <a:r>
              <a:rPr lang="ru-RU" sz="2600" b="1" dirty="0"/>
              <a:t> </a:t>
            </a:r>
            <a:r>
              <a:rPr lang="ru-RU" sz="2600" b="1" dirty="0" err="1"/>
              <a:t>єврейської</a:t>
            </a:r>
            <a:r>
              <a:rPr lang="ru-RU" sz="2600" b="1" dirty="0"/>
              <a:t> </a:t>
            </a:r>
            <a:r>
              <a:rPr lang="ru-RU" sz="2600" b="1" dirty="0" err="1"/>
              <a:t>національності</a:t>
            </a:r>
            <a:r>
              <a:rPr lang="ru-RU" sz="2600" b="1" dirty="0"/>
              <a:t> </a:t>
            </a:r>
            <a:r>
              <a:rPr lang="ru-RU" sz="2600" b="1" dirty="0" err="1"/>
              <a:t>були</a:t>
            </a:r>
            <a:r>
              <a:rPr lang="ru-RU" sz="2600" b="1" dirty="0"/>
              <a:t> </a:t>
            </a:r>
            <a:r>
              <a:rPr lang="ru-RU" sz="2600" b="1" dirty="0" err="1"/>
              <a:t>зібрані</a:t>
            </a:r>
            <a:r>
              <a:rPr lang="ru-RU" sz="2600" b="1" dirty="0"/>
              <a:t> </a:t>
            </a:r>
            <a:r>
              <a:rPr lang="ru-RU" sz="2600" b="1" dirty="0" err="1"/>
              <a:t>біля</a:t>
            </a:r>
            <a:r>
              <a:rPr lang="ru-RU" sz="2600" b="1" dirty="0"/>
              <a:t> центрального </a:t>
            </a:r>
            <a:r>
              <a:rPr lang="ru-RU" sz="2600" b="1" dirty="0" err="1"/>
              <a:t>універмагу</a:t>
            </a:r>
            <a:r>
              <a:rPr lang="ru-RU" sz="2600" b="1" dirty="0"/>
              <a:t> на пр. К. Маркса. В них </a:t>
            </a:r>
            <a:r>
              <a:rPr lang="ru-RU" sz="2600" b="1" dirty="0" err="1"/>
              <a:t>відібрали</a:t>
            </a:r>
            <a:r>
              <a:rPr lang="ru-RU" sz="2600" b="1" dirty="0"/>
              <a:t> </a:t>
            </a:r>
            <a:r>
              <a:rPr lang="ru-RU" sz="2600" b="1" dirty="0" err="1"/>
              <a:t>речі</a:t>
            </a:r>
            <a:r>
              <a:rPr lang="ru-RU" sz="2600" b="1" dirty="0"/>
              <a:t>, </a:t>
            </a:r>
            <a:r>
              <a:rPr lang="ru-RU" sz="2600" b="1" dirty="0" err="1"/>
              <a:t>що</a:t>
            </a:r>
            <a:r>
              <a:rPr lang="ru-RU" sz="2600" b="1" dirty="0"/>
              <a:t> вони принесли </a:t>
            </a:r>
            <a:r>
              <a:rPr lang="ru-RU" sz="2600" b="1" dirty="0" err="1"/>
              <a:t>з</a:t>
            </a:r>
            <a:r>
              <a:rPr lang="ru-RU" sz="2600" b="1" dirty="0"/>
              <a:t> собою, </a:t>
            </a:r>
            <a:r>
              <a:rPr lang="ru-RU" sz="2600" b="1" dirty="0" err="1"/>
              <a:t>розбили</a:t>
            </a:r>
            <a:r>
              <a:rPr lang="ru-RU" sz="2600" b="1" dirty="0"/>
              <a:t> на колони по 800-1000 </a:t>
            </a:r>
            <a:r>
              <a:rPr lang="ru-RU" sz="2600" b="1" dirty="0" err="1"/>
              <a:t>чоловік</a:t>
            </a:r>
            <a:r>
              <a:rPr lang="ru-RU" sz="2600" b="1" dirty="0"/>
              <a:t> </a:t>
            </a:r>
            <a:r>
              <a:rPr lang="ru-RU" sz="2600" b="1" dirty="0" err="1"/>
              <a:t>і</a:t>
            </a:r>
            <a:r>
              <a:rPr lang="ru-RU" sz="2600" b="1" dirty="0"/>
              <a:t> </a:t>
            </a:r>
            <a:r>
              <a:rPr lang="ru-RU" sz="2600" b="1" dirty="0" err="1"/>
              <a:t>під</a:t>
            </a:r>
            <a:r>
              <a:rPr lang="ru-RU" sz="2600" b="1" dirty="0"/>
              <a:t> </a:t>
            </a:r>
            <a:r>
              <a:rPr lang="ru-RU" sz="2600" b="1" dirty="0" err="1"/>
              <a:t>конвоєм</a:t>
            </a:r>
            <a:r>
              <a:rPr lang="ru-RU" sz="2600" b="1" dirty="0"/>
              <a:t> </a:t>
            </a:r>
            <a:r>
              <a:rPr lang="ru-RU" sz="2600" b="1" dirty="0" err="1"/>
              <a:t>відправили</a:t>
            </a:r>
            <a:r>
              <a:rPr lang="ru-RU" sz="2600" b="1" dirty="0"/>
              <a:t> на </a:t>
            </a:r>
            <a:r>
              <a:rPr lang="ru-RU" sz="2600" b="1" dirty="0" err="1"/>
              <a:t>територію</a:t>
            </a:r>
            <a:r>
              <a:rPr lang="ru-RU" sz="2600" b="1" dirty="0"/>
              <a:t> </a:t>
            </a:r>
            <a:r>
              <a:rPr lang="ru-RU" sz="2600" b="1" dirty="0" err="1"/>
              <a:t>лісорозсадника</a:t>
            </a:r>
            <a:r>
              <a:rPr lang="ru-RU" sz="2600" b="1" dirty="0"/>
              <a:t> </a:t>
            </a:r>
            <a:r>
              <a:rPr lang="ru-RU" sz="2600" b="1" dirty="0" err="1"/>
              <a:t>навпроти</a:t>
            </a:r>
            <a:r>
              <a:rPr lang="ru-RU" sz="2600" b="1" dirty="0"/>
              <a:t> транспортного </a:t>
            </a:r>
            <a:r>
              <a:rPr lang="ru-RU" sz="2600" b="1" dirty="0" err="1" smtClean="0"/>
              <a:t>інституту</a:t>
            </a:r>
            <a:r>
              <a:rPr lang="ru-RU" sz="2600" b="1" dirty="0"/>
              <a:t>.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3" y="3714752"/>
            <a:ext cx="4190997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29134" y="2928934"/>
            <a:ext cx="4514866" cy="2857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928935"/>
            <a:ext cx="3981476" cy="2777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4714884"/>
            <a:ext cx="2893239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48499" y="1714488"/>
            <a:ext cx="2095501" cy="1571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0"/>
            <a:ext cx="750095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/>
              <a:t>В</a:t>
            </a:r>
            <a:r>
              <a:rPr lang="ru-RU" sz="2800" b="1" dirty="0" err="1" smtClean="0"/>
              <a:t>сі</a:t>
            </a:r>
            <a:r>
              <a:rPr lang="ru-RU" sz="2800" b="1" dirty="0" smtClean="0"/>
              <a:t> вони 13-14 </a:t>
            </a:r>
            <a:r>
              <a:rPr lang="ru-RU" sz="2800" b="1" dirty="0" err="1" smtClean="0"/>
              <a:t>жовтня</a:t>
            </a:r>
            <a:r>
              <a:rPr lang="ru-RU" sz="2800" b="1" dirty="0" smtClean="0"/>
              <a:t> 1941 р. </a:t>
            </a:r>
            <a:r>
              <a:rPr lang="ru-RU" sz="2800" b="1" dirty="0" err="1" smtClean="0"/>
              <a:t>були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розстріляні</a:t>
            </a:r>
            <a:r>
              <a:rPr lang="ru-RU" sz="2800" b="1" dirty="0" smtClean="0"/>
              <a:t>, а то </a:t>
            </a:r>
            <a:r>
              <a:rPr lang="ru-RU" sz="2800" b="1" dirty="0" err="1" smtClean="0"/>
              <a:t>і</a:t>
            </a:r>
            <a:r>
              <a:rPr lang="ru-RU" sz="2800" b="1" dirty="0" smtClean="0"/>
              <a:t> заживо </a:t>
            </a:r>
            <a:r>
              <a:rPr lang="ru-RU" sz="2800" b="1" dirty="0" err="1" smtClean="0"/>
              <a:t>кинуті</a:t>
            </a:r>
            <a:r>
              <a:rPr lang="ru-RU" sz="2800" b="1" dirty="0" smtClean="0"/>
              <a:t> в яр. </a:t>
            </a:r>
            <a:r>
              <a:rPr lang="ru-RU" sz="2800" b="1" dirty="0" err="1" smtClean="0"/>
              <a:t>Несамовиті</a:t>
            </a:r>
            <a:r>
              <a:rPr lang="ru-RU" sz="2800" b="1" dirty="0" smtClean="0"/>
              <a:t> крики та </a:t>
            </a:r>
            <a:r>
              <a:rPr lang="ru-RU" sz="2800" b="1" dirty="0" err="1" smtClean="0"/>
              <a:t>стогони</a:t>
            </a:r>
            <a:r>
              <a:rPr lang="ru-RU" sz="2800" b="1" dirty="0" smtClean="0"/>
              <a:t> людей </a:t>
            </a:r>
            <a:r>
              <a:rPr lang="ru-RU" sz="2800" b="1" dirty="0" err="1" smtClean="0"/>
              <a:t>було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чути</a:t>
            </a:r>
            <a:r>
              <a:rPr lang="ru-RU" sz="2800" b="1" dirty="0" smtClean="0"/>
              <a:t> на </a:t>
            </a:r>
            <a:r>
              <a:rPr lang="ru-RU" sz="2800" b="1" dirty="0" err="1" smtClean="0"/>
              <a:t>відстані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декількох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кілометрів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їх</a:t>
            </a:r>
            <a:r>
              <a:rPr lang="ru-RU" sz="2800" b="1" dirty="0" smtClean="0"/>
              <a:t> не в </a:t>
            </a:r>
            <a:r>
              <a:rPr lang="ru-RU" sz="2800" b="1" dirty="0" err="1" smtClean="0"/>
              <a:t>змозі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був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заглушити</a:t>
            </a:r>
            <a:r>
              <a:rPr lang="ru-RU" sz="2800" b="1" dirty="0" smtClean="0"/>
              <a:t> шум </a:t>
            </a:r>
            <a:r>
              <a:rPr lang="ru-RU" sz="2800" b="1" dirty="0" err="1" smtClean="0"/>
              <a:t>тракторів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що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працювали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спеціально</a:t>
            </a:r>
            <a:r>
              <a:rPr lang="ru-RU" sz="2800" b="1" dirty="0" smtClean="0"/>
              <a:t> для </a:t>
            </a:r>
            <a:r>
              <a:rPr lang="ru-RU" sz="2800" b="1" dirty="0" err="1" smtClean="0"/>
              <a:t>цього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літаків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що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кружляли</a:t>
            </a:r>
            <a:r>
              <a:rPr lang="ru-RU" sz="2800" b="1" dirty="0" smtClean="0"/>
              <a:t> над </a:t>
            </a:r>
            <a:r>
              <a:rPr lang="ru-RU" sz="2800" b="1" dirty="0" err="1" smtClean="0"/>
              <a:t>місцем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розстрілу</a:t>
            </a:r>
            <a:r>
              <a:rPr lang="ru-RU" sz="2800" b="1" dirty="0" smtClean="0"/>
              <a:t>.</a:t>
            </a:r>
            <a:endParaRPr lang="ru-RU" sz="28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58050" y="0"/>
            <a:ext cx="1785950" cy="1211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5619787" cy="421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1142984"/>
            <a:ext cx="247651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4572008"/>
            <a:ext cx="2714644" cy="2035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3983081"/>
            <a:ext cx="3643338" cy="266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98642" y="3071810"/>
            <a:ext cx="4745358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214282" y="0"/>
            <a:ext cx="864399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 </a:t>
            </a:r>
            <a:r>
              <a:rPr lang="ru-RU" sz="2800" b="1" dirty="0" err="1"/>
              <a:t>районі</a:t>
            </a:r>
            <a:r>
              <a:rPr lang="ru-RU" sz="2800" b="1" dirty="0"/>
              <a:t> </a:t>
            </a:r>
            <a:r>
              <a:rPr lang="ru-RU" sz="2800" b="1" dirty="0" err="1"/>
              <a:t>Тихвінського</a:t>
            </a:r>
            <a:r>
              <a:rPr lang="ru-RU" sz="2800" b="1" dirty="0"/>
              <a:t> </a:t>
            </a:r>
            <a:r>
              <a:rPr lang="ru-RU" sz="2800" b="1" dirty="0" err="1"/>
              <a:t>монастиря</a:t>
            </a:r>
            <a:r>
              <a:rPr lang="ru-RU" sz="2800" b="1" dirty="0"/>
              <a:t>, де </a:t>
            </a:r>
            <a:r>
              <a:rPr lang="ru-RU" sz="2800" b="1" dirty="0" err="1"/>
              <a:t>під</a:t>
            </a:r>
            <a:r>
              <a:rPr lang="ru-RU" sz="2800" b="1" dirty="0"/>
              <a:t> час </a:t>
            </a:r>
            <a:r>
              <a:rPr lang="ru-RU" sz="2800" b="1" dirty="0" err="1"/>
              <a:t>німецької</a:t>
            </a:r>
            <a:r>
              <a:rPr lang="ru-RU" sz="2800" b="1" dirty="0"/>
              <a:t> </a:t>
            </a:r>
            <a:r>
              <a:rPr lang="ru-RU" sz="2800" b="1" dirty="0" err="1"/>
              <a:t>окупації</a:t>
            </a:r>
            <a:r>
              <a:rPr lang="ru-RU" sz="2800" b="1" dirty="0"/>
              <a:t> </a:t>
            </a:r>
            <a:r>
              <a:rPr lang="ru-RU" sz="2800" b="1" dirty="0" err="1"/>
              <a:t>Дніпропетровська</a:t>
            </a:r>
            <a:r>
              <a:rPr lang="ru-RU" sz="2800" b="1" dirty="0"/>
              <a:t> </a:t>
            </a:r>
            <a:r>
              <a:rPr lang="ru-RU" sz="2800" b="1" dirty="0" err="1"/>
              <a:t>знаходився</a:t>
            </a:r>
            <a:r>
              <a:rPr lang="ru-RU" sz="2800" b="1" dirty="0"/>
              <a:t> </a:t>
            </a:r>
            <a:r>
              <a:rPr lang="ru-RU" sz="2800" b="1" dirty="0" err="1"/>
              <a:t>табір</a:t>
            </a:r>
            <a:r>
              <a:rPr lang="ru-RU" sz="2800" b="1" dirty="0"/>
              <a:t> </a:t>
            </a:r>
            <a:r>
              <a:rPr lang="ru-RU" sz="2800" b="1" dirty="0" err="1"/>
              <a:t>радянських</a:t>
            </a:r>
            <a:r>
              <a:rPr lang="ru-RU" sz="2800" b="1" dirty="0"/>
              <a:t> </a:t>
            </a:r>
            <a:r>
              <a:rPr lang="ru-RU" sz="2800" b="1" dirty="0" err="1"/>
              <a:t>військовополонених</a:t>
            </a:r>
            <a:r>
              <a:rPr lang="ru-RU" sz="2800" b="1" dirty="0"/>
              <a:t>, </a:t>
            </a:r>
            <a:r>
              <a:rPr lang="ru-RU" sz="2800" b="1" dirty="0" err="1"/>
              <a:t>виявлені</a:t>
            </a:r>
            <a:r>
              <a:rPr lang="ru-RU" sz="2800" b="1" dirty="0"/>
              <a:t> </a:t>
            </a:r>
            <a:r>
              <a:rPr lang="ru-RU" sz="2800" b="1" dirty="0" err="1"/>
              <a:t>поховання</a:t>
            </a:r>
            <a:r>
              <a:rPr lang="ru-RU" sz="2800" b="1" dirty="0"/>
              <a:t> </a:t>
            </a:r>
            <a:r>
              <a:rPr lang="ru-RU" sz="2800" b="1" dirty="0" err="1"/>
              <a:t>близько</a:t>
            </a:r>
            <a:r>
              <a:rPr lang="ru-RU" sz="2800" b="1" dirty="0"/>
              <a:t> 30 тис. </a:t>
            </a:r>
            <a:r>
              <a:rPr lang="ru-RU" sz="2800" b="1" dirty="0" err="1"/>
              <a:t>солдатів</a:t>
            </a:r>
            <a:r>
              <a:rPr lang="ru-RU" sz="2800" b="1" dirty="0"/>
              <a:t> </a:t>
            </a:r>
            <a:r>
              <a:rPr lang="ru-RU" sz="2800" b="1" dirty="0" err="1"/>
              <a:t>і</a:t>
            </a:r>
            <a:r>
              <a:rPr lang="ru-RU" sz="2800" b="1" dirty="0"/>
              <a:t> </a:t>
            </a:r>
            <a:r>
              <a:rPr lang="ru-RU" sz="2800" b="1" dirty="0" err="1"/>
              <a:t>офіцерів</a:t>
            </a:r>
            <a:r>
              <a:rPr lang="ru-RU" sz="2800" b="1" dirty="0"/>
              <a:t>, </a:t>
            </a:r>
            <a:r>
              <a:rPr lang="ru-RU" sz="2800" b="1" dirty="0" err="1"/>
              <a:t>які</a:t>
            </a:r>
            <a:r>
              <a:rPr lang="ru-RU" sz="2800" b="1" dirty="0"/>
              <a:t> </a:t>
            </a:r>
            <a:r>
              <a:rPr lang="ru-RU" sz="2800" b="1" dirty="0" err="1"/>
              <a:t>вмерли</a:t>
            </a:r>
            <a:r>
              <a:rPr lang="ru-RU" sz="2800" b="1" dirty="0"/>
              <a:t> </a:t>
            </a:r>
            <a:r>
              <a:rPr lang="ru-RU" sz="2800" b="1" dirty="0" err="1"/>
              <a:t>від</a:t>
            </a:r>
            <a:r>
              <a:rPr lang="ru-RU" sz="2800" b="1" dirty="0"/>
              <a:t> голоду, хвороб </a:t>
            </a:r>
            <a:r>
              <a:rPr lang="ru-RU" sz="2800" b="1" dirty="0" err="1"/>
              <a:t>і</a:t>
            </a:r>
            <a:r>
              <a:rPr lang="ru-RU" sz="2800" b="1" dirty="0"/>
              <a:t> </a:t>
            </a:r>
            <a:r>
              <a:rPr lang="ru-RU" sz="2800" b="1" dirty="0" err="1"/>
              <a:t>знущань</a:t>
            </a:r>
            <a:r>
              <a:rPr lang="ru-RU" sz="2800" b="1" dirty="0"/>
              <a:t>. На могилах, у </a:t>
            </a:r>
            <a:r>
              <a:rPr lang="ru-RU" sz="2800" b="1" dirty="0" err="1"/>
              <a:t>кожній</a:t>
            </a:r>
            <a:r>
              <a:rPr lang="ru-RU" sz="2800" b="1" dirty="0"/>
              <a:t> </a:t>
            </a:r>
            <a:r>
              <a:rPr lang="ru-RU" sz="2800" b="1" dirty="0" err="1"/>
              <a:t>з</a:t>
            </a:r>
            <a:r>
              <a:rPr lang="ru-RU" sz="2800" b="1" dirty="0"/>
              <a:t> </a:t>
            </a:r>
            <a:r>
              <a:rPr lang="ru-RU" sz="2800" b="1" dirty="0" err="1"/>
              <a:t>яких</a:t>
            </a:r>
            <a:r>
              <a:rPr lang="ru-RU" sz="2800" b="1" dirty="0"/>
              <a:t> </a:t>
            </a:r>
            <a:r>
              <a:rPr lang="ru-RU" sz="2800" b="1" dirty="0" err="1"/>
              <a:t>були</a:t>
            </a:r>
            <a:r>
              <a:rPr lang="ru-RU" sz="2800" b="1" dirty="0"/>
              <a:t> </a:t>
            </a:r>
            <a:r>
              <a:rPr lang="ru-RU" sz="2800" b="1" dirty="0" err="1"/>
              <a:t>закопані</a:t>
            </a:r>
            <a:r>
              <a:rPr lang="ru-RU" sz="2800" b="1" dirty="0"/>
              <a:t> </a:t>
            </a:r>
            <a:r>
              <a:rPr lang="ru-RU" sz="2800" b="1" dirty="0" err="1"/>
              <a:t>трупи</a:t>
            </a:r>
            <a:r>
              <a:rPr lang="ru-RU" sz="2800" b="1" dirty="0"/>
              <a:t> </a:t>
            </a:r>
            <a:r>
              <a:rPr lang="ru-RU" sz="2800" b="1" dirty="0" err="1"/>
              <a:t>десятків</a:t>
            </a:r>
            <a:r>
              <a:rPr lang="ru-RU" sz="2800" b="1" dirty="0"/>
              <a:t> </a:t>
            </a:r>
            <a:r>
              <a:rPr lang="ru-RU" sz="2800" b="1" dirty="0" err="1"/>
              <a:t>військових</a:t>
            </a:r>
            <a:r>
              <a:rPr lang="ru-RU" sz="2800" b="1" dirty="0"/>
              <a:t> </a:t>
            </a:r>
            <a:r>
              <a:rPr lang="ru-RU" sz="2800" b="1" dirty="0" err="1"/>
              <a:t>Червоної</a:t>
            </a:r>
            <a:r>
              <a:rPr lang="ru-RU" sz="2800" b="1" dirty="0"/>
              <a:t> </a:t>
            </a:r>
            <a:r>
              <a:rPr lang="ru-RU" sz="2800" b="1" dirty="0" err="1"/>
              <a:t>армії</a:t>
            </a:r>
            <a:r>
              <a:rPr lang="ru-RU" sz="2800" b="1" dirty="0"/>
              <a:t>, </a:t>
            </a:r>
            <a:r>
              <a:rPr lang="ru-RU" sz="2800" b="1" dirty="0" err="1"/>
              <a:t>німці</a:t>
            </a:r>
            <a:r>
              <a:rPr lang="ru-RU" sz="2800" b="1" dirty="0"/>
              <a:t> </a:t>
            </a:r>
            <a:r>
              <a:rPr lang="ru-RU" sz="2800" b="1" dirty="0" err="1"/>
              <a:t>встановили</a:t>
            </a:r>
            <a:r>
              <a:rPr lang="ru-RU" sz="2800" b="1" dirty="0"/>
              <a:t> </a:t>
            </a:r>
            <a:r>
              <a:rPr lang="ru-RU" sz="2800" b="1" dirty="0" err="1"/>
              <a:t>хрести</a:t>
            </a:r>
            <a:r>
              <a:rPr lang="ru-RU" sz="2800" b="1" dirty="0"/>
              <a:t> </a:t>
            </a:r>
            <a:r>
              <a:rPr lang="ru-RU" sz="2800" b="1" dirty="0" err="1"/>
              <a:t>з</a:t>
            </a:r>
            <a:r>
              <a:rPr lang="ru-RU" sz="2800" b="1" dirty="0"/>
              <a:t> </a:t>
            </a:r>
            <a:r>
              <a:rPr lang="ru-RU" sz="2800" b="1" dirty="0" err="1"/>
              <a:t>написами</a:t>
            </a:r>
            <a:r>
              <a:rPr lang="ru-RU" sz="2800" b="1" dirty="0"/>
              <a:t>: “Умер неизвестный русский человек, 13 лет, 9 сентября 1941 г.”, “Умер незнакомый русский солдат” та </a:t>
            </a:r>
            <a:r>
              <a:rPr lang="ru-RU" sz="2800" b="1" dirty="0" err="1"/>
              <a:t>ін</a:t>
            </a:r>
            <a:r>
              <a:rPr lang="ru-RU" sz="2800" b="1" dirty="0"/>
              <a:t>. </a:t>
            </a:r>
            <a:r>
              <a:rPr lang="ru-RU" sz="2800" b="1" dirty="0" smtClean="0"/>
              <a:t>                                  </a:t>
            </a:r>
            <a:endParaRPr lang="ru-RU" sz="2800" b="1" dirty="0"/>
          </a:p>
          <a:p>
            <a:endParaRPr lang="ru-RU" dirty="0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103340"/>
            <a:ext cx="3929090" cy="25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0294" y="2214554"/>
            <a:ext cx="2833706" cy="212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14554"/>
            <a:ext cx="294705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85720" y="285728"/>
            <a:ext cx="85011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/>
              <a:t>Звільнення міста Дніпропетровська й області було частиною великого літнього наступу Червоної армії в 1943 році. У вересні першими на територію нашої області вступили війська Степного і Південно-Західного фронтів. Р</a:t>
            </a:r>
            <a:r>
              <a:rPr lang="uk-UA" sz="2400" b="1" dirty="0" smtClean="0"/>
              <a:t>адянські </a:t>
            </a:r>
            <a:r>
              <a:rPr lang="uk-UA" sz="2400" b="1" dirty="0"/>
              <a:t>війська форсували складну природну перепону - Дніпро.</a:t>
            </a:r>
            <a:endParaRPr lang="ru-RU" sz="24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235743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8927" y="4786322"/>
            <a:ext cx="3125073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929174"/>
            <a:ext cx="288038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60308" y="2285993"/>
            <a:ext cx="6583692" cy="45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0" y="214290"/>
            <a:ext cx="77867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/>
              <a:t>На Дніпропетровському напрямку наступ вели війська Південно-Західного (із 20 жовтня 1943 р. 3-го Українського) фронту під командуванням генерала армії Р. Я. Малиновського і Степового (із 20 жовтня 1943 р. 2-го Українського) фронту під командуванням генерала армії І. С. Конєва. </a:t>
            </a:r>
            <a:endParaRPr lang="ru-RU" sz="24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5720" y="214290"/>
            <a:ext cx="85725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/>
              <a:t>За розробленим командуванням 2-го Українського фронту планом наступальної операції вирішено завдати удару по ворожих з'єднаннях з уже захоплених плацдармів у напрямку П'ятихатки - Кривий Ріг і далі на </a:t>
            </a:r>
            <a:r>
              <a:rPr lang="uk-UA" sz="2400" b="1" dirty="0" err="1"/>
              <a:t>Апостолово</a:t>
            </a:r>
            <a:r>
              <a:rPr lang="uk-UA" sz="2400" b="1" dirty="0"/>
              <a:t>, щоб відрізати шляхи відступу військам ворога в районі Дніпропетровська. Розгром Дніпропетровського угруповання противника був доручений військам 3-го Українського фронту. </a:t>
            </a:r>
            <a:endParaRPr lang="ru-RU" sz="2400" b="1" dirty="0"/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5120337"/>
            <a:ext cx="3000364" cy="173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3000372"/>
            <a:ext cx="2969439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2928934"/>
            <a:ext cx="3314723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143512"/>
            <a:ext cx="3120368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8992" y="5143488"/>
            <a:ext cx="256033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43702" y="2428867"/>
            <a:ext cx="2500298" cy="1856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5720" y="0"/>
            <a:ext cx="85725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/>
              <a:t>Ранком 15 жовтня ударні з'єднання Степового фронту перейшли в наступ. Головні сили йшли в напрямку П'ятихатки-Кривий Ріг. Для посилення наступального тиску в бій була введена 5-а гвардійська танкова армія під командуванням генерала </a:t>
            </a:r>
            <a:r>
              <a:rPr lang="uk-UA" sz="2800" b="1" dirty="0" err="1"/>
              <a:t>Ротмістрова</a:t>
            </a:r>
            <a:r>
              <a:rPr lang="uk-UA" sz="2800" b="1" dirty="0"/>
              <a:t>. Розвиваючи наступ, радянські війська оволоділи залізничною станцією - П'ятихатками. </a:t>
            </a:r>
            <a:endParaRPr lang="ru-RU" sz="2800" b="1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071810"/>
            <a:ext cx="2928958" cy="1970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2714620"/>
            <a:ext cx="238126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5143512"/>
            <a:ext cx="1714488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701" y="4857760"/>
            <a:ext cx="2238391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8992" y="3071810"/>
            <a:ext cx="3000396" cy="195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10" y="5197066"/>
            <a:ext cx="2214578" cy="1660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64"/>
            <a:ext cx="3013731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/>
              <a:t>Опір ворога був врешті-решт зламано. Війська 3-го Українського фронту 25 жовтня звільнили Дніпропетровськ. У боях за місто відзначилися підрозділи 39-ої гвардійської стрілецької дивізії 8-ої гвардійської армії. </a:t>
            </a:r>
            <a:endParaRPr lang="ru-RU" sz="2800" b="1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3622" y="1857364"/>
            <a:ext cx="286037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4214817"/>
            <a:ext cx="2786050" cy="187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4214818"/>
            <a:ext cx="3160417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" y="4357694"/>
            <a:ext cx="2991793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8992" y="2143116"/>
            <a:ext cx="2571768" cy="1745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214290"/>
            <a:ext cx="85725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/>
              <a:t>У той же день визволено м. Дніпродзержинськ. У боях за Дніпропетровськ і Дніпродзержинськ б</a:t>
            </a:r>
            <a:r>
              <a:rPr lang="uk-UA" sz="2800" b="1" dirty="0" smtClean="0"/>
              <a:t>агато </a:t>
            </a:r>
            <a:r>
              <a:rPr lang="uk-UA" sz="2800" b="1" dirty="0"/>
              <a:t>воїнів були удостоєні звання Героя Радянського Союзу. </a:t>
            </a:r>
            <a:endParaRPr lang="ru-RU" sz="2800" b="1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43050"/>
            <a:ext cx="3071834" cy="4077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643050"/>
            <a:ext cx="3643306" cy="230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6641" y="3786190"/>
            <a:ext cx="4152929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14282" y="214290"/>
            <a:ext cx="8572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/>
              <a:t>Звільнення Дніпропетровської області закінчилося в районі Кривого Рогу і Нікополя в лютому 1944 р. </a:t>
            </a:r>
            <a:endParaRPr lang="ru-RU" sz="2800" b="1" dirty="0"/>
          </a:p>
        </p:txBody>
      </p:sp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71546"/>
            <a:ext cx="330043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99736" y="2714620"/>
            <a:ext cx="344426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714752"/>
            <a:ext cx="354618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4724138"/>
            <a:ext cx="3286148" cy="213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4744" y="1142984"/>
            <a:ext cx="3640481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535781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13 августа 1941 года поселок Желтая Река был оккупирован фашистами. Не успевшие эвакуироваться горняки всячески уклонялись от работы на врага. И только силой их принудили взяться за восстановление шахты «Капитальная». </a:t>
            </a:r>
            <a:endParaRPr lang="ru-RU" sz="3600" b="1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428736"/>
            <a:ext cx="3767160" cy="4871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71691"/>
            <a:ext cx="592932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Руководить восстановительными работами оккупанты назначили бывшего главного инженера рудника Н. С. Чередниченко, который всеми средствами старался помешать планам врага. В конце 1941 года он создал подпольную патриотическую группу.</a:t>
            </a:r>
            <a:endParaRPr lang="ru-RU" sz="3600" b="1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0"/>
            <a:ext cx="3929058" cy="2946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9277" y="3571876"/>
            <a:ext cx="3063261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71480"/>
            <a:ext cx="80724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/>
              <a:t>Дніпропетровська</a:t>
            </a:r>
            <a:r>
              <a:rPr lang="ru-RU" sz="3200" b="1" dirty="0"/>
              <a:t> область на </a:t>
            </a:r>
            <a:r>
              <a:rPr lang="ru-RU" sz="3200" b="1" dirty="0" smtClean="0"/>
              <a:t>початок </a:t>
            </a:r>
            <a:r>
              <a:rPr lang="ru-RU" sz="3200" b="1" dirty="0" err="1" smtClean="0"/>
              <a:t>війни</a:t>
            </a:r>
            <a:r>
              <a:rPr lang="ru-RU" sz="3200" b="1" dirty="0" smtClean="0"/>
              <a:t> </a:t>
            </a:r>
            <a:r>
              <a:rPr lang="ru-RU" sz="3200" b="1" dirty="0" err="1"/>
              <a:t>була</a:t>
            </a:r>
            <a:r>
              <a:rPr lang="ru-RU" sz="3200" b="1" dirty="0"/>
              <a:t> </a:t>
            </a:r>
            <a:r>
              <a:rPr lang="ru-RU" sz="3200" b="1" dirty="0" err="1"/>
              <a:t>однією</a:t>
            </a:r>
            <a:r>
              <a:rPr lang="ru-RU" sz="3200" b="1" dirty="0"/>
              <a:t> </a:t>
            </a:r>
            <a:r>
              <a:rPr lang="ru-RU" sz="3200" b="1" dirty="0" err="1"/>
              <a:t>з</a:t>
            </a:r>
            <a:r>
              <a:rPr lang="ru-RU" sz="3200" b="1" dirty="0"/>
              <a:t> </a:t>
            </a:r>
            <a:r>
              <a:rPr lang="ru-RU" sz="3200" b="1" dirty="0" err="1"/>
              <a:t>найбільш</a:t>
            </a:r>
            <a:r>
              <a:rPr lang="ru-RU" sz="3200" b="1" dirty="0"/>
              <a:t> </a:t>
            </a:r>
            <a:r>
              <a:rPr lang="ru-RU" sz="3200" b="1" dirty="0" err="1"/>
              <a:t>стратегічно</a:t>
            </a:r>
            <a:r>
              <a:rPr lang="ru-RU" sz="3200" b="1" dirty="0"/>
              <a:t> </a:t>
            </a:r>
            <a:r>
              <a:rPr lang="ru-RU" sz="3200" b="1" dirty="0" err="1"/>
              <a:t>важливих</a:t>
            </a:r>
            <a:r>
              <a:rPr lang="ru-RU" sz="3200" b="1" dirty="0"/>
              <a:t> областей </a:t>
            </a:r>
            <a:r>
              <a:rPr lang="ru-RU" sz="3200" b="1" dirty="0" err="1"/>
              <a:t>України</a:t>
            </a:r>
            <a:r>
              <a:rPr lang="ru-RU" sz="3200" b="1" dirty="0"/>
              <a:t> у </a:t>
            </a:r>
            <a:r>
              <a:rPr lang="ru-RU" sz="3200" b="1" dirty="0" err="1"/>
              <a:t>виробництві</a:t>
            </a:r>
            <a:r>
              <a:rPr lang="ru-RU" sz="3200" b="1" dirty="0"/>
              <a:t> </a:t>
            </a:r>
            <a:r>
              <a:rPr lang="ru-RU" sz="3200" b="1" dirty="0" err="1"/>
              <a:t>металу</a:t>
            </a:r>
            <a:r>
              <a:rPr lang="ru-RU" sz="3200" b="1" dirty="0"/>
              <a:t>, </a:t>
            </a:r>
            <a:r>
              <a:rPr lang="ru-RU" sz="3200" b="1" dirty="0" err="1"/>
              <a:t>необхідного</a:t>
            </a:r>
            <a:r>
              <a:rPr lang="ru-RU" sz="3200" b="1" dirty="0"/>
              <a:t> для </a:t>
            </a:r>
            <a:r>
              <a:rPr lang="ru-RU" sz="3200" b="1" dirty="0" err="1"/>
              <a:t>військового</a:t>
            </a:r>
            <a:r>
              <a:rPr lang="ru-RU" sz="3200" b="1" dirty="0"/>
              <a:t> </a:t>
            </a:r>
            <a:r>
              <a:rPr lang="ru-RU" sz="3200" b="1" dirty="0" err="1"/>
              <a:t>виробництва</a:t>
            </a:r>
            <a:r>
              <a:rPr lang="ru-RU" sz="3200" b="1" dirty="0"/>
              <a:t>. </a:t>
            </a:r>
            <a:endParaRPr lang="ru-RU" sz="3200" b="1" dirty="0" smtClean="0"/>
          </a:p>
          <a:p>
            <a:pPr algn="ctr"/>
            <a:endParaRPr lang="ru-RU" sz="3200" b="1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6972" y="4429132"/>
            <a:ext cx="2997027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452803"/>
            <a:ext cx="4286280" cy="297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3786190"/>
            <a:ext cx="2143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2714620"/>
            <a:ext cx="21621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0"/>
            <a:ext cx="821537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Подпольщики всячески тормозили восстановление рудника. Весной 1942 года,  когда шахта «Капитальная» все же частично была  восстановлена, патриоты подготовили взрыв шахты и железнодорожного моста в районе села Желтого на магистрали Киев — Днепропетровск. Эти операции должны были осуществиться в ночь с 18 на 19 марта1942 года. Но тщательно разработанная диверсия сорвалась — подпольщиков выдал провокатор. С 19 но 23 марта 1942 года большинство из них было арестовано и расстреляно.</a:t>
            </a:r>
          </a:p>
          <a:p>
            <a:endParaRPr lang="ru-RU" dirty="0"/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21495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4822031"/>
            <a:ext cx="2428892" cy="182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4812968"/>
            <a:ext cx="2357454" cy="1759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14282" y="0"/>
            <a:ext cx="89297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Отступая, фашисты намеревались взорвать шахту «Капитальная», но стремительное наступление советских войск и бдительность местных патриотов помешали осуществлению этих замыслов. Врагу удалось лишь сжечь корпус санатория для туберкулезных больных и разрушить главный корпус больницы в поселке. 20 октября 1943 года воины 92-й гвардейской стрелковой дивизии (командир — полковник А. Н. Петрушин) 3-й армии 2-го Украинского фронта и 41-й гвардейской танковой бригады (командир бригады — полковник Ф. П. </a:t>
            </a:r>
            <a:r>
              <a:rPr lang="ru-RU" sz="2400" b="1" dirty="0" err="1" smtClean="0"/>
              <a:t>Васецкий</a:t>
            </a:r>
            <a:r>
              <a:rPr lang="ru-RU" sz="2400" b="1" dirty="0" smtClean="0"/>
              <a:t>) освободили поселок от фашистских оккупантов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00480"/>
            <a:ext cx="2095515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3916053"/>
            <a:ext cx="2157428" cy="2941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578" y="4571984"/>
            <a:ext cx="320042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3786190"/>
            <a:ext cx="1285884" cy="1948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96100" y="3429000"/>
            <a:ext cx="22479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600076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На фронтах Великой Отечественной войны сражалось около 700 жителей поселка Желтая Река, 330 из них награждены боевыми орденами и медалями. Воспитанник рудничной комсомольской организации В. Н. </a:t>
            </a:r>
            <a:r>
              <a:rPr lang="ru-RU" sz="2800" b="1" dirty="0" err="1" smtClean="0"/>
              <a:t>Коломоец</a:t>
            </a:r>
            <a:r>
              <a:rPr lang="ru-RU" sz="2800" b="1" dirty="0" smtClean="0"/>
              <a:t> прославился на фронте как первоклассный летчик-истребитель. В воздушных боях он сбил 17 вражеских самолетов. В феврале 1945 года отважному летчику было присвоено звание Героя Советского Союза. </a:t>
            </a:r>
            <a:endParaRPr lang="ru-RU" sz="2800" b="1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214290"/>
            <a:ext cx="3214678" cy="4344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4071941"/>
            <a:ext cx="1785950" cy="267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Старшина-танкист М. А. </a:t>
            </a:r>
            <a:r>
              <a:rPr lang="ru-RU" sz="2800" b="1" dirty="0" err="1" smtClean="0"/>
              <a:t>Ефименко</a:t>
            </a:r>
            <a:r>
              <a:rPr lang="ru-RU" sz="2800" b="1" dirty="0" smtClean="0"/>
              <a:t> стал полным кавалером ордена Славы. Демобилизовавшись из армии, он снова начал работать на шахте, имеет награды за трудовое отличие. Более 300 </a:t>
            </a:r>
            <a:r>
              <a:rPr lang="ru-RU" sz="2800" b="1" dirty="0" err="1" smtClean="0"/>
              <a:t>желтореченцев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пе</a:t>
            </a:r>
            <a:r>
              <a:rPr lang="ru-RU" sz="2800" b="1" dirty="0" smtClean="0"/>
              <a:t> вернулись с фронтов Великой Отечественной войны. Их имена начертаны на бронзовых плитах у обелиска, установленного в городе.</a:t>
            </a:r>
            <a:endParaRPr lang="ru-RU" sz="2800" b="1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09" y="2571744"/>
            <a:ext cx="4729327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1" y="4143380"/>
            <a:ext cx="376716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 descr="D:\виховна\9 травня\24091420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D:\виховна\9 травня\4110329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5774" y="0"/>
            <a:ext cx="9219774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14290"/>
            <a:ext cx="857256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У 1940 р. </a:t>
            </a:r>
            <a:r>
              <a:rPr lang="ru-RU" sz="3200" b="1" dirty="0" err="1" smtClean="0"/>
              <a:t>металургія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Дніпропетровщини</a:t>
            </a:r>
            <a:r>
              <a:rPr lang="ru-RU" sz="3200" b="1" dirty="0" smtClean="0"/>
              <a:t> давала 3182 тис. тонн </a:t>
            </a:r>
            <a:r>
              <a:rPr lang="ru-RU" sz="3200" b="1" dirty="0" err="1" smtClean="0"/>
              <a:t>чавуну</a:t>
            </a:r>
            <a:r>
              <a:rPr lang="ru-RU" sz="3200" b="1" dirty="0" smtClean="0"/>
              <a:t>, 3007 тис. тонн </a:t>
            </a:r>
            <a:r>
              <a:rPr lang="ru-RU" sz="3200" b="1" dirty="0" err="1" smtClean="0"/>
              <a:t>сталі</a:t>
            </a:r>
            <a:r>
              <a:rPr lang="ru-RU" sz="3200" b="1" dirty="0" smtClean="0"/>
              <a:t>, 2210 тис, тонн прокату, </a:t>
            </a:r>
            <a:r>
              <a:rPr lang="ru-RU" sz="3200" b="1" dirty="0" err="1" smtClean="0"/>
              <a:t>що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складало</a:t>
            </a:r>
            <a:r>
              <a:rPr lang="ru-RU" sz="3200" b="1" dirty="0" smtClean="0"/>
              <a:t>: по </a:t>
            </a:r>
            <a:r>
              <a:rPr lang="ru-RU" sz="3200" b="1" dirty="0" err="1" smtClean="0"/>
              <a:t>чавуну</a:t>
            </a:r>
            <a:r>
              <a:rPr lang="ru-RU" sz="3200" b="1" dirty="0" smtClean="0"/>
              <a:t> - 20%, по </a:t>
            </a:r>
            <a:r>
              <a:rPr lang="ru-RU" sz="3200" b="1" dirty="0" err="1" smtClean="0"/>
              <a:t>сталі</a:t>
            </a:r>
            <a:r>
              <a:rPr lang="ru-RU" sz="3200" b="1" dirty="0" smtClean="0"/>
              <a:t> - 16,5%, по прокату - 18,2% </a:t>
            </a:r>
            <a:r>
              <a:rPr lang="ru-RU" sz="3200" b="1" dirty="0" err="1" smtClean="0"/>
              <a:t>від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загального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обсягу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виробництва</a:t>
            </a:r>
            <a:r>
              <a:rPr lang="ru-RU" sz="3200" b="1" dirty="0" smtClean="0"/>
              <a:t> СРСР</a:t>
            </a:r>
          </a:p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928934"/>
            <a:ext cx="321471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56" y="2928934"/>
            <a:ext cx="321471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4857760"/>
            <a:ext cx="17430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500042"/>
            <a:ext cx="79296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3600" b="1" dirty="0" err="1"/>
              <a:t>Дніпропетровська</a:t>
            </a:r>
            <a:r>
              <a:rPr lang="ru-RU" sz="3600" b="1" dirty="0"/>
              <a:t> область </a:t>
            </a:r>
            <a:r>
              <a:rPr lang="ru-RU" sz="3600" b="1" dirty="0" err="1"/>
              <a:t>була</a:t>
            </a:r>
            <a:r>
              <a:rPr lang="ru-RU" sz="3600" b="1" dirty="0"/>
              <a:t> </a:t>
            </a:r>
            <a:r>
              <a:rPr lang="ru-RU" sz="3600" b="1" dirty="0" err="1"/>
              <a:t>територією</a:t>
            </a:r>
            <a:r>
              <a:rPr lang="ru-RU" sz="3600" b="1" dirty="0"/>
              <a:t>, де компактно мешкали </a:t>
            </a:r>
            <a:r>
              <a:rPr lang="ru-RU" sz="3600" b="1" dirty="0" err="1"/>
              <a:t>етнічні</a:t>
            </a:r>
            <a:r>
              <a:rPr lang="ru-RU" sz="3600" b="1" dirty="0"/>
              <a:t> </a:t>
            </a:r>
            <a:r>
              <a:rPr lang="ru-RU" sz="3600" b="1" dirty="0" err="1"/>
              <a:t>німці</a:t>
            </a:r>
            <a:r>
              <a:rPr lang="ru-RU" sz="3600" b="1" dirty="0"/>
              <a:t>, </a:t>
            </a:r>
            <a:r>
              <a:rPr lang="ru-RU" sz="3600" b="1" dirty="0" err="1"/>
              <a:t>що</a:t>
            </a:r>
            <a:r>
              <a:rPr lang="ru-RU" sz="3600" b="1" dirty="0"/>
              <a:t> </a:t>
            </a:r>
            <a:r>
              <a:rPr lang="ru-RU" sz="3600" b="1" dirty="0" err="1"/>
              <a:t>переселилися</a:t>
            </a:r>
            <a:r>
              <a:rPr lang="ru-RU" sz="3600" b="1" dirty="0"/>
              <a:t> </a:t>
            </a:r>
            <a:r>
              <a:rPr lang="ru-RU" sz="3600" b="1" dirty="0" err="1"/>
              <a:t>сюди</a:t>
            </a:r>
            <a:r>
              <a:rPr lang="ru-RU" sz="3600" b="1" dirty="0"/>
              <a:t> </a:t>
            </a:r>
            <a:r>
              <a:rPr lang="ru-RU" sz="3600" b="1" dirty="0" err="1"/>
              <a:t>ще</a:t>
            </a:r>
            <a:r>
              <a:rPr lang="ru-RU" sz="3600" b="1" dirty="0"/>
              <a:t> у XVIII - на початку XIX ст., </a:t>
            </a:r>
            <a:r>
              <a:rPr lang="ru-RU" sz="3600" b="1" dirty="0" err="1"/>
              <a:t>і</a:t>
            </a:r>
            <a:r>
              <a:rPr lang="ru-RU" sz="3600" b="1" dirty="0"/>
              <a:t> </a:t>
            </a:r>
            <a:r>
              <a:rPr lang="ru-RU" sz="3600" b="1" dirty="0" err="1"/>
              <a:t>значна</a:t>
            </a:r>
            <a:r>
              <a:rPr lang="ru-RU" sz="3600" b="1" dirty="0"/>
              <a:t> </a:t>
            </a:r>
            <a:r>
              <a:rPr lang="ru-RU" sz="3600" b="1" dirty="0" err="1"/>
              <a:t>кількість</a:t>
            </a:r>
            <a:r>
              <a:rPr lang="ru-RU" sz="3600" b="1" dirty="0"/>
              <a:t> </a:t>
            </a:r>
            <a:r>
              <a:rPr lang="ru-RU" sz="3600" b="1" dirty="0" err="1"/>
              <a:t>поляків</a:t>
            </a:r>
            <a:r>
              <a:rPr lang="ru-RU" sz="3600" b="1" dirty="0"/>
              <a:t>. 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00438"/>
            <a:ext cx="400052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3571876"/>
            <a:ext cx="4190077" cy="2964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786190"/>
            <a:ext cx="2143140" cy="1631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357158" y="357166"/>
            <a:ext cx="85011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2400" b="1" dirty="0" err="1"/>
              <a:t>Багато</a:t>
            </a:r>
            <a:r>
              <a:rPr lang="ru-RU" sz="2400" b="1" dirty="0"/>
              <a:t> </a:t>
            </a:r>
            <a:r>
              <a:rPr lang="ru-RU" sz="2400" b="1" dirty="0" err="1"/>
              <a:t>німців</a:t>
            </a:r>
            <a:r>
              <a:rPr lang="ru-RU" sz="2400" b="1" dirty="0"/>
              <a:t> </a:t>
            </a:r>
            <a:r>
              <a:rPr lang="ru-RU" sz="2400" b="1" dirty="0" err="1"/>
              <a:t>і</a:t>
            </a:r>
            <a:r>
              <a:rPr lang="ru-RU" sz="2400" b="1" dirty="0"/>
              <a:t> </a:t>
            </a:r>
            <a:r>
              <a:rPr lang="ru-RU" sz="2400" b="1" dirty="0" err="1"/>
              <a:t>поляків</a:t>
            </a:r>
            <a:r>
              <a:rPr lang="ru-RU" sz="2400" b="1" dirty="0"/>
              <a:t> </a:t>
            </a:r>
            <a:r>
              <a:rPr lang="ru-RU" sz="2400" b="1" dirty="0" err="1" smtClean="0"/>
              <a:t>необгрунтовано</a:t>
            </a:r>
            <a:r>
              <a:rPr lang="ru-RU" sz="2400" b="1" dirty="0" smtClean="0"/>
              <a:t> </a:t>
            </a:r>
            <a:r>
              <a:rPr lang="ru-RU" sz="2400" b="1" dirty="0" err="1"/>
              <a:t>звинувачено</a:t>
            </a:r>
            <a:r>
              <a:rPr lang="ru-RU" sz="2400" b="1" dirty="0"/>
              <a:t> в </a:t>
            </a:r>
            <a:r>
              <a:rPr lang="ru-RU" sz="2400" b="1" dirty="0" err="1"/>
              <a:t>співпраці</a:t>
            </a:r>
            <a:r>
              <a:rPr lang="ru-RU" sz="2400" b="1" dirty="0"/>
              <a:t> </a:t>
            </a:r>
            <a:r>
              <a:rPr lang="ru-RU" sz="2400" b="1" dirty="0" err="1"/>
              <a:t>з</a:t>
            </a:r>
            <a:r>
              <a:rPr lang="ru-RU" sz="2400" b="1" dirty="0"/>
              <a:t> </a:t>
            </a:r>
            <a:r>
              <a:rPr lang="ru-RU" sz="2400" b="1" dirty="0" err="1"/>
              <a:t>німецькою</a:t>
            </a:r>
            <a:r>
              <a:rPr lang="ru-RU" sz="2400" b="1" dirty="0"/>
              <a:t> </a:t>
            </a:r>
            <a:r>
              <a:rPr lang="ru-RU" sz="2400" b="1" dirty="0" err="1"/>
              <a:t>або</a:t>
            </a:r>
            <a:r>
              <a:rPr lang="ru-RU" sz="2400" b="1" dirty="0"/>
              <a:t> </a:t>
            </a:r>
            <a:r>
              <a:rPr lang="ru-RU" sz="2400" b="1" dirty="0" err="1"/>
              <a:t>польською</a:t>
            </a:r>
            <a:r>
              <a:rPr lang="ru-RU" sz="2400" b="1" dirty="0"/>
              <a:t> </a:t>
            </a:r>
            <a:r>
              <a:rPr lang="ru-RU" sz="2400" b="1" dirty="0" err="1"/>
              <a:t>розвідками</a:t>
            </a:r>
            <a:r>
              <a:rPr lang="ru-RU" sz="2400" b="1" dirty="0"/>
              <a:t>, </a:t>
            </a:r>
            <a:r>
              <a:rPr lang="ru-RU" sz="2400" b="1" dirty="0" err="1"/>
              <a:t>засуджено</a:t>
            </a:r>
            <a:r>
              <a:rPr lang="ru-RU" sz="2400" b="1" dirty="0"/>
              <a:t> до </a:t>
            </a:r>
            <a:r>
              <a:rPr lang="ru-RU" sz="2400" b="1" dirty="0" err="1"/>
              <a:t>страти</a:t>
            </a:r>
            <a:r>
              <a:rPr lang="ru-RU" sz="2400" b="1" dirty="0"/>
              <a:t> </a:t>
            </a:r>
            <a:r>
              <a:rPr lang="ru-RU" sz="2400" b="1" dirty="0" err="1"/>
              <a:t>або</a:t>
            </a:r>
            <a:r>
              <a:rPr lang="ru-RU" sz="2400" b="1" dirty="0"/>
              <a:t> </a:t>
            </a:r>
            <a:r>
              <a:rPr lang="ru-RU" sz="2400" b="1" dirty="0" err="1"/>
              <a:t>відправлено</a:t>
            </a:r>
            <a:r>
              <a:rPr lang="ru-RU" sz="2400" b="1" dirty="0"/>
              <a:t> в ГУЛАГ. </a:t>
            </a:r>
            <a:r>
              <a:rPr lang="ru-RU" sz="2400" b="1" dirty="0" err="1"/>
              <a:t>Підставою</a:t>
            </a:r>
            <a:r>
              <a:rPr lang="ru-RU" sz="2400" b="1" dirty="0"/>
              <a:t> для </a:t>
            </a:r>
            <a:r>
              <a:rPr lang="ru-RU" sz="2400" b="1" dirty="0" err="1"/>
              <a:t>арешту</a:t>
            </a:r>
            <a:r>
              <a:rPr lang="ru-RU" sz="2400" b="1" dirty="0"/>
              <a:t> часто </a:t>
            </a:r>
            <a:r>
              <a:rPr lang="ru-RU" sz="2400" b="1" dirty="0" err="1"/>
              <a:t>була</a:t>
            </a:r>
            <a:r>
              <a:rPr lang="ru-RU" sz="2400" b="1" dirty="0"/>
              <a:t> </a:t>
            </a:r>
            <a:r>
              <a:rPr lang="ru-RU" sz="2400" b="1" dirty="0" err="1"/>
              <a:t>тільки</a:t>
            </a:r>
            <a:r>
              <a:rPr lang="ru-RU" sz="2400" b="1" dirty="0"/>
              <a:t> </a:t>
            </a:r>
            <a:r>
              <a:rPr lang="ru-RU" sz="2400" b="1" dirty="0" err="1"/>
              <a:t>приналежність</a:t>
            </a:r>
            <a:r>
              <a:rPr lang="ru-RU" sz="2400" b="1" dirty="0"/>
              <a:t> до </a:t>
            </a:r>
            <a:r>
              <a:rPr lang="ru-RU" sz="2400" b="1" dirty="0" err="1"/>
              <a:t>тієї</a:t>
            </a:r>
            <a:r>
              <a:rPr lang="ru-RU" sz="2400" b="1" dirty="0"/>
              <a:t> </a:t>
            </a:r>
            <a:r>
              <a:rPr lang="ru-RU" sz="2400" b="1" dirty="0" err="1"/>
              <a:t>або</a:t>
            </a:r>
            <a:r>
              <a:rPr lang="ru-RU" sz="2400" b="1" dirty="0"/>
              <a:t> </a:t>
            </a:r>
            <a:r>
              <a:rPr lang="ru-RU" sz="2400" b="1" dirty="0" err="1"/>
              <a:t>іншої</a:t>
            </a:r>
            <a:r>
              <a:rPr lang="ru-RU" sz="2400" b="1" dirty="0"/>
              <a:t> </a:t>
            </a:r>
            <a:r>
              <a:rPr lang="ru-RU" sz="2400" b="1" dirty="0" err="1"/>
              <a:t>нації</a:t>
            </a:r>
            <a:r>
              <a:rPr lang="ru-RU" sz="2400" b="1" dirty="0"/>
              <a:t>. Так, </a:t>
            </a:r>
            <a:r>
              <a:rPr lang="ru-RU" sz="2400" b="1" dirty="0" err="1"/>
              <a:t>керівник</a:t>
            </a:r>
            <a:r>
              <a:rPr lang="ru-RU" sz="2400" b="1" dirty="0"/>
              <a:t> НКВС м. </a:t>
            </a:r>
            <a:r>
              <a:rPr lang="ru-RU" sz="2400" b="1" dirty="0" err="1"/>
              <a:t>Дніпродзержинська</a:t>
            </a:r>
            <a:r>
              <a:rPr lang="ru-RU" sz="2400" b="1" dirty="0"/>
              <a:t>, де компактно проживало </a:t>
            </a:r>
            <a:r>
              <a:rPr lang="ru-RU" sz="2400" b="1" dirty="0" err="1"/>
              <a:t>багато</a:t>
            </a:r>
            <a:r>
              <a:rPr lang="ru-RU" sz="2400" b="1" dirty="0"/>
              <a:t> </a:t>
            </a:r>
            <a:r>
              <a:rPr lang="ru-RU" sz="2400" b="1" dirty="0" err="1"/>
              <a:t>поляків</a:t>
            </a:r>
            <a:r>
              <a:rPr lang="ru-RU" sz="2400" b="1" dirty="0"/>
              <a:t>, поставив </a:t>
            </a:r>
            <a:r>
              <a:rPr lang="ru-RU" sz="2400" b="1" dirty="0" err="1"/>
              <a:t>собі</a:t>
            </a:r>
            <a:r>
              <a:rPr lang="ru-RU" sz="2400" b="1" dirty="0"/>
              <a:t> за мету </a:t>
            </a:r>
            <a:r>
              <a:rPr lang="ru-RU" sz="2400" b="1" dirty="0" err="1"/>
              <a:t>знищити</a:t>
            </a:r>
            <a:r>
              <a:rPr lang="ru-RU" sz="2400" b="1" dirty="0"/>
              <a:t> </a:t>
            </a:r>
            <a:r>
              <a:rPr lang="ru-RU" sz="2400" b="1" dirty="0" err="1"/>
              <a:t>всіх</a:t>
            </a:r>
            <a:r>
              <a:rPr lang="ru-RU" sz="2400" b="1" dirty="0"/>
              <a:t> </a:t>
            </a:r>
            <a:r>
              <a:rPr lang="ru-RU" sz="2400" b="1" dirty="0" err="1"/>
              <a:t>представників</a:t>
            </a:r>
            <a:r>
              <a:rPr lang="ru-RU" sz="2400" b="1" dirty="0"/>
              <a:t> </a:t>
            </a:r>
            <a:r>
              <a:rPr lang="ru-RU" sz="2400" b="1" dirty="0" err="1"/>
              <a:t>цього</a:t>
            </a:r>
            <a:r>
              <a:rPr lang="ru-RU" sz="2400" b="1" dirty="0"/>
              <a:t> народу. </a:t>
            </a:r>
            <a:r>
              <a:rPr lang="ru-RU" sz="2400" b="1" dirty="0" err="1"/>
              <a:t>Він</a:t>
            </a:r>
            <a:r>
              <a:rPr lang="ru-RU" sz="2400" b="1" dirty="0"/>
              <a:t> так “</a:t>
            </a:r>
            <a:r>
              <a:rPr lang="ru-RU" sz="2400" b="1" dirty="0" err="1"/>
              <a:t>старанно</a:t>
            </a:r>
            <a:r>
              <a:rPr lang="ru-RU" sz="2400" b="1" dirty="0"/>
              <a:t>” </a:t>
            </a:r>
            <a:r>
              <a:rPr lang="ru-RU" sz="2400" b="1" dirty="0" err="1"/>
              <a:t>працював</a:t>
            </a:r>
            <a:r>
              <a:rPr lang="ru-RU" sz="2400" b="1" dirty="0"/>
              <a:t> у </a:t>
            </a:r>
            <a:r>
              <a:rPr lang="ru-RU" sz="2400" b="1" dirty="0" err="1"/>
              <a:t>цьому</a:t>
            </a:r>
            <a:r>
              <a:rPr lang="ru-RU" sz="2400" b="1" dirty="0"/>
              <a:t> </a:t>
            </a:r>
            <a:r>
              <a:rPr lang="ru-RU" sz="2400" b="1" dirty="0" err="1"/>
              <a:t>напрямку</a:t>
            </a:r>
            <a:r>
              <a:rPr lang="ru-RU" sz="2400" b="1" dirty="0"/>
              <a:t>, </a:t>
            </a:r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r>
              <a:rPr lang="ru-RU" sz="2400" b="1" dirty="0" err="1"/>
              <a:t>у</a:t>
            </a:r>
            <a:r>
              <a:rPr lang="ru-RU" sz="2400" b="1" dirty="0"/>
              <a:t> 1941 р. </a:t>
            </a:r>
            <a:r>
              <a:rPr lang="ru-RU" sz="2400" b="1" dirty="0" err="1"/>
              <a:t>був</a:t>
            </a:r>
            <a:r>
              <a:rPr lang="ru-RU" sz="2400" b="1" dirty="0"/>
              <a:t> сам </a:t>
            </a:r>
            <a:r>
              <a:rPr lang="ru-RU" sz="2400" b="1" dirty="0" err="1"/>
              <a:t>відправлений</a:t>
            </a:r>
            <a:r>
              <a:rPr lang="ru-RU" sz="2400" b="1" dirty="0"/>
              <a:t> </a:t>
            </a:r>
            <a:r>
              <a:rPr lang="ru-RU" sz="2400" b="1" dirty="0" err="1"/>
              <a:t>етапом</a:t>
            </a:r>
            <a:r>
              <a:rPr lang="ru-RU" sz="2400" b="1" dirty="0"/>
              <a:t> на 8 </a:t>
            </a:r>
            <a:r>
              <a:rPr lang="ru-RU" sz="2400" b="1" dirty="0" err="1"/>
              <a:t>років</a:t>
            </a:r>
            <a:r>
              <a:rPr lang="ru-RU" sz="2400" b="1" dirty="0"/>
              <a:t> у </a:t>
            </a:r>
            <a:r>
              <a:rPr lang="ru-RU" sz="2400" b="1" dirty="0" err="1"/>
              <a:t>табори</a:t>
            </a:r>
            <a:r>
              <a:rPr lang="ru-RU" sz="2400" b="1" dirty="0"/>
              <a:t>. 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786322"/>
            <a:ext cx="2643206" cy="1870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4643446"/>
            <a:ext cx="2643206" cy="1982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46620" y="3357562"/>
            <a:ext cx="179738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428604"/>
            <a:ext cx="8143932" cy="2143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22 </a:t>
            </a:r>
            <a:r>
              <a:rPr lang="ru-RU" sz="3200" b="1" dirty="0" err="1">
                <a:solidFill>
                  <a:srgbClr val="FF0000"/>
                </a:solidFill>
              </a:rPr>
              <a:t>червня</a:t>
            </a:r>
            <a:r>
              <a:rPr lang="ru-RU" sz="3200" b="1" dirty="0">
                <a:solidFill>
                  <a:srgbClr val="FF0000"/>
                </a:solidFill>
              </a:rPr>
              <a:t> 1941 р. </a:t>
            </a:r>
            <a:r>
              <a:rPr lang="ru-RU" sz="3200" b="1" dirty="0" err="1">
                <a:solidFill>
                  <a:srgbClr val="FF0000"/>
                </a:solidFill>
              </a:rPr>
              <a:t>німецькі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війська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вторглися</a:t>
            </a:r>
            <a:r>
              <a:rPr lang="ru-RU" sz="3200" b="1" dirty="0">
                <a:solidFill>
                  <a:srgbClr val="FF0000"/>
                </a:solidFill>
              </a:rPr>
              <a:t> на </a:t>
            </a:r>
            <a:r>
              <a:rPr lang="ru-RU" sz="3200" b="1" dirty="0" err="1">
                <a:solidFill>
                  <a:srgbClr val="FF0000"/>
                </a:solidFill>
              </a:rPr>
              <a:t>територію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Радянського</a:t>
            </a:r>
            <a:r>
              <a:rPr lang="ru-RU" sz="3200" b="1" dirty="0">
                <a:solidFill>
                  <a:srgbClr val="FF0000"/>
                </a:solidFill>
              </a:rPr>
              <a:t> Союзу. </a:t>
            </a:r>
            <a:r>
              <a:rPr lang="ru-RU" sz="3200" b="1" dirty="0" err="1">
                <a:solidFill>
                  <a:srgbClr val="FF0000"/>
                </a:solidFill>
              </a:rPr>
              <a:t>Війна</a:t>
            </a:r>
            <a:r>
              <a:rPr lang="ru-RU" sz="3200" b="1" dirty="0">
                <a:solidFill>
                  <a:srgbClr val="FF0000"/>
                </a:solidFill>
              </a:rPr>
              <a:t>, до </a:t>
            </a:r>
            <a:r>
              <a:rPr lang="ru-RU" sz="3200" b="1" dirty="0" err="1">
                <a:solidFill>
                  <a:srgbClr val="FF0000"/>
                </a:solidFill>
              </a:rPr>
              <a:t>якої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готувалися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почалась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зненацька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і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була</a:t>
            </a:r>
            <a:r>
              <a:rPr lang="ru-RU" sz="3200" b="1" dirty="0">
                <a:solidFill>
                  <a:srgbClr val="FF0000"/>
                </a:solidFill>
              </a:rPr>
              <a:t> названа “</a:t>
            </a:r>
            <a:r>
              <a:rPr lang="ru-RU" sz="3200" b="1" dirty="0" err="1">
                <a:solidFill>
                  <a:srgbClr val="FF0000"/>
                </a:solidFill>
              </a:rPr>
              <a:t>віроломною</a:t>
            </a:r>
            <a:r>
              <a:rPr lang="ru-RU" sz="3200" b="1" dirty="0" smtClean="0">
                <a:solidFill>
                  <a:srgbClr val="FF0000"/>
                </a:solidFill>
              </a:rPr>
              <a:t>”.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428867"/>
            <a:ext cx="4071966" cy="2738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428868"/>
            <a:ext cx="4071966" cy="2707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4772783"/>
            <a:ext cx="2571768" cy="2085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85728"/>
            <a:ext cx="55007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/>
              <a:t>Першому</a:t>
            </a:r>
            <a:r>
              <a:rPr lang="ru-RU" sz="3200" b="1" dirty="0"/>
              <a:t> </a:t>
            </a:r>
            <a:r>
              <a:rPr lang="ru-RU" sz="3200" b="1" dirty="0" err="1"/>
              <a:t>бомбардуванню</a:t>
            </a:r>
            <a:r>
              <a:rPr lang="ru-RU" sz="3200" b="1" dirty="0"/>
              <a:t> </a:t>
            </a:r>
            <a:r>
              <a:rPr lang="ru-RU" sz="3200" b="1" dirty="0" err="1"/>
              <a:t>з</a:t>
            </a:r>
            <a:r>
              <a:rPr lang="ru-RU" sz="3200" b="1" dirty="0"/>
              <a:t> </a:t>
            </a:r>
            <a:r>
              <a:rPr lang="ru-RU" sz="3200" b="1" dirty="0" err="1"/>
              <a:t>повітря</a:t>
            </a:r>
            <a:r>
              <a:rPr lang="ru-RU" sz="3200" b="1" dirty="0"/>
              <a:t> </a:t>
            </a:r>
            <a:r>
              <a:rPr lang="ru-RU" sz="3200" b="1" dirty="0" err="1"/>
              <a:t>Дніпропетровськ</a:t>
            </a:r>
            <a:r>
              <a:rPr lang="ru-RU" sz="3200" b="1" dirty="0"/>
              <a:t> </a:t>
            </a:r>
            <a:r>
              <a:rPr lang="ru-RU" sz="3200" b="1" dirty="0" err="1"/>
              <a:t>було</a:t>
            </a:r>
            <a:r>
              <a:rPr lang="ru-RU" sz="3200" b="1" dirty="0"/>
              <a:t> </a:t>
            </a:r>
            <a:r>
              <a:rPr lang="ru-RU" sz="3200" b="1" dirty="0" err="1"/>
              <a:t>піддано</a:t>
            </a:r>
            <a:r>
              <a:rPr lang="ru-RU" sz="3200" b="1" dirty="0"/>
              <a:t> 9 </a:t>
            </a:r>
            <a:r>
              <a:rPr lang="ru-RU" sz="3200" b="1" dirty="0" err="1"/>
              <a:t>липня</a:t>
            </a:r>
            <a:r>
              <a:rPr lang="ru-RU" sz="3200" b="1" dirty="0"/>
              <a:t> 1941 р. </a:t>
            </a:r>
            <a:r>
              <a:rPr lang="ru-RU" sz="3200" b="1" dirty="0" err="1"/>
              <a:t>Наслідком</a:t>
            </a:r>
            <a:r>
              <a:rPr lang="ru-RU" sz="3200" b="1" dirty="0"/>
              <a:t> </a:t>
            </a:r>
            <a:r>
              <a:rPr lang="ru-RU" sz="3200" b="1" dirty="0" err="1"/>
              <a:t>нальоту</a:t>
            </a:r>
            <a:r>
              <a:rPr lang="ru-RU" sz="3200" b="1" dirty="0"/>
              <a:t> стало </a:t>
            </a:r>
            <a:r>
              <a:rPr lang="ru-RU" sz="3200" b="1" dirty="0" err="1"/>
              <a:t>виведення</a:t>
            </a:r>
            <a:r>
              <a:rPr lang="ru-RU" sz="3200" b="1" dirty="0"/>
              <a:t> </a:t>
            </a:r>
            <a:r>
              <a:rPr lang="ru-RU" sz="3200" b="1" dirty="0" err="1"/>
              <a:t>з</a:t>
            </a:r>
            <a:r>
              <a:rPr lang="ru-RU" sz="3200" b="1" dirty="0"/>
              <a:t> ладу на 10 годин мосту. З </a:t>
            </a:r>
            <a:r>
              <a:rPr lang="ru-RU" sz="3200" b="1" dirty="0" err="1"/>
              <a:t>цього</a:t>
            </a:r>
            <a:r>
              <a:rPr lang="ru-RU" sz="3200" b="1" dirty="0"/>
              <a:t> дня заходи </a:t>
            </a:r>
            <a:r>
              <a:rPr lang="ru-RU" sz="3200" b="1" dirty="0" err="1"/>
              <a:t>щодо</a:t>
            </a:r>
            <a:r>
              <a:rPr lang="ru-RU" sz="3200" b="1" dirty="0"/>
              <a:t> </a:t>
            </a:r>
            <a:r>
              <a:rPr lang="ru-RU" sz="3200" b="1" dirty="0" err="1"/>
              <a:t>евакуації</a:t>
            </a:r>
            <a:r>
              <a:rPr lang="ru-RU" sz="3200" b="1" dirty="0"/>
              <a:t> </a:t>
            </a:r>
            <a:r>
              <a:rPr lang="ru-RU" sz="3200" b="1" dirty="0" err="1"/>
              <a:t>і</a:t>
            </a:r>
            <a:r>
              <a:rPr lang="ru-RU" sz="3200" b="1" dirty="0"/>
              <a:t> все </a:t>
            </a:r>
            <a:r>
              <a:rPr lang="ru-RU" sz="3200" b="1" dirty="0" err="1"/>
              <a:t>життя</a:t>
            </a:r>
            <a:r>
              <a:rPr lang="ru-RU" sz="3200" b="1" dirty="0"/>
              <a:t> </a:t>
            </a:r>
            <a:r>
              <a:rPr lang="ru-RU" sz="3200" b="1" dirty="0" err="1"/>
              <a:t>міста</a:t>
            </a:r>
            <a:r>
              <a:rPr lang="ru-RU" sz="3200" b="1" dirty="0"/>
              <a:t> проходили </a:t>
            </a:r>
            <a:r>
              <a:rPr lang="ru-RU" sz="3200" b="1" dirty="0" err="1"/>
              <a:t>під</a:t>
            </a:r>
            <a:r>
              <a:rPr lang="ru-RU" sz="3200" b="1" dirty="0"/>
              <a:t> </a:t>
            </a:r>
            <a:r>
              <a:rPr lang="ru-RU" sz="3200" b="1" dirty="0" err="1"/>
              <a:t>нальотами</a:t>
            </a:r>
            <a:r>
              <a:rPr lang="ru-RU" sz="3200" b="1" dirty="0"/>
              <a:t> </a:t>
            </a:r>
            <a:r>
              <a:rPr lang="ru-RU" sz="3200" b="1" dirty="0" err="1"/>
              <a:t>ворожої</a:t>
            </a:r>
            <a:r>
              <a:rPr lang="ru-RU" sz="3200" b="1" dirty="0"/>
              <a:t> </a:t>
            </a:r>
            <a:r>
              <a:rPr lang="ru-RU" sz="3200" b="1" dirty="0" err="1"/>
              <a:t>авіації</a:t>
            </a:r>
            <a:r>
              <a:rPr lang="ru-RU" sz="3200" b="1" dirty="0"/>
              <a:t>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290" y="4214818"/>
            <a:ext cx="321471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357165"/>
            <a:ext cx="3000364" cy="365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786322"/>
            <a:ext cx="266225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4714884"/>
            <a:ext cx="2786082" cy="1865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850624"/>
            <a:ext cx="4071934" cy="2726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214282" y="214290"/>
            <a:ext cx="557216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/>
              <a:t>Навальне</a:t>
            </a:r>
            <a:r>
              <a:rPr lang="ru-RU" sz="3200" b="1" dirty="0"/>
              <a:t> </a:t>
            </a:r>
            <a:r>
              <a:rPr lang="ru-RU" sz="3200" b="1" dirty="0" err="1"/>
              <a:t>наближення</a:t>
            </a:r>
            <a:r>
              <a:rPr lang="ru-RU" sz="3200" b="1" dirty="0"/>
              <a:t> </a:t>
            </a:r>
            <a:r>
              <a:rPr lang="ru-RU" sz="3200" b="1" dirty="0" err="1"/>
              <a:t>лінії</a:t>
            </a:r>
            <a:r>
              <a:rPr lang="ru-RU" sz="3200" b="1" dirty="0"/>
              <a:t> фронту до </a:t>
            </a:r>
            <a:r>
              <a:rPr lang="ru-RU" sz="3200" b="1" dirty="0" err="1"/>
              <a:t>Дніпропетровська</a:t>
            </a:r>
            <a:r>
              <a:rPr lang="ru-RU" sz="3200" b="1" dirty="0"/>
              <a:t> </a:t>
            </a:r>
            <a:r>
              <a:rPr lang="ru-RU" sz="3200" b="1" dirty="0" err="1"/>
              <a:t>змушувало</a:t>
            </a:r>
            <a:r>
              <a:rPr lang="ru-RU" sz="3200" b="1" dirty="0"/>
              <a:t> </a:t>
            </a:r>
            <a:r>
              <a:rPr lang="ru-RU" sz="3200" b="1" dirty="0" err="1"/>
              <a:t>зупиняти</a:t>
            </a:r>
            <a:r>
              <a:rPr lang="ru-RU" sz="3200" b="1" dirty="0"/>
              <a:t> фабрики </a:t>
            </a:r>
            <a:r>
              <a:rPr lang="ru-RU" sz="3200" b="1" dirty="0" err="1"/>
              <a:t>і</a:t>
            </a:r>
            <a:r>
              <a:rPr lang="ru-RU" sz="3200" b="1" dirty="0"/>
              <a:t> заводи, </a:t>
            </a:r>
            <a:r>
              <a:rPr lang="ru-RU" sz="3200" b="1" dirty="0" err="1"/>
              <a:t>вивозити</a:t>
            </a:r>
            <a:r>
              <a:rPr lang="ru-RU" sz="3200" b="1" dirty="0"/>
              <a:t> </a:t>
            </a:r>
            <a:r>
              <a:rPr lang="ru-RU" sz="3200" b="1" dirty="0" err="1"/>
              <a:t>або</a:t>
            </a:r>
            <a:r>
              <a:rPr lang="ru-RU" sz="3200" b="1" dirty="0"/>
              <a:t> </a:t>
            </a:r>
            <a:r>
              <a:rPr lang="ru-RU" sz="3200" b="1" dirty="0" err="1"/>
              <a:t>знищувати</a:t>
            </a:r>
            <a:r>
              <a:rPr lang="ru-RU" sz="3200" b="1" dirty="0"/>
              <a:t> </a:t>
            </a:r>
            <a:r>
              <a:rPr lang="ru-RU" sz="3200" b="1" dirty="0" err="1"/>
              <a:t>устаткування</a:t>
            </a:r>
            <a:r>
              <a:rPr lang="ru-RU" sz="3200" b="1" dirty="0"/>
              <a:t>, </a:t>
            </a:r>
            <a:r>
              <a:rPr lang="ru-RU" sz="3200" b="1" dirty="0" err="1"/>
              <a:t>щоб</a:t>
            </a:r>
            <a:r>
              <a:rPr lang="ru-RU" sz="3200" b="1" dirty="0"/>
              <a:t> </a:t>
            </a:r>
            <a:r>
              <a:rPr lang="ru-RU" sz="3200" b="1" dirty="0" err="1"/>
              <a:t>запобігти</a:t>
            </a:r>
            <a:r>
              <a:rPr lang="ru-RU" sz="3200" b="1" dirty="0"/>
              <a:t> </a:t>
            </a:r>
            <a:r>
              <a:rPr lang="ru-RU" sz="3200" b="1" dirty="0" err="1"/>
              <a:t>захопленню</a:t>
            </a:r>
            <a:r>
              <a:rPr lang="ru-RU" sz="3200" b="1" dirty="0"/>
              <a:t> </a:t>
            </a:r>
            <a:r>
              <a:rPr lang="ru-RU" sz="3200" b="1" dirty="0" err="1"/>
              <a:t>їх</a:t>
            </a:r>
            <a:r>
              <a:rPr lang="ru-RU" sz="3200" b="1" dirty="0"/>
              <a:t> ворогом. </a:t>
            </a:r>
            <a:r>
              <a:rPr lang="ru-RU" sz="3200" b="1" dirty="0" err="1"/>
              <a:t>Відправка</a:t>
            </a:r>
            <a:r>
              <a:rPr lang="ru-RU" sz="3200" b="1" dirty="0"/>
              <a:t> </a:t>
            </a:r>
            <a:r>
              <a:rPr lang="ru-RU" sz="3200" b="1" dirty="0" err="1"/>
              <a:t>промислових</a:t>
            </a:r>
            <a:r>
              <a:rPr lang="ru-RU" sz="3200" b="1" dirty="0"/>
              <a:t> </a:t>
            </a:r>
            <a:r>
              <a:rPr lang="ru-RU" sz="3200" b="1" dirty="0" err="1"/>
              <a:t>підприємств</a:t>
            </a:r>
            <a:r>
              <a:rPr lang="ru-RU" sz="3200" b="1" dirty="0"/>
              <a:t> на </a:t>
            </a:r>
            <a:r>
              <a:rPr lang="ru-RU" sz="3200" b="1" dirty="0" err="1"/>
              <a:t>схід</a:t>
            </a:r>
            <a:r>
              <a:rPr lang="ru-RU" sz="3200" b="1" dirty="0"/>
              <a:t> </a:t>
            </a:r>
            <a:r>
              <a:rPr lang="ru-RU" sz="3200" b="1" dirty="0" err="1"/>
              <a:t>цілком</a:t>
            </a:r>
            <a:r>
              <a:rPr lang="ru-RU" sz="3200" b="1" dirty="0"/>
              <a:t> </a:t>
            </a:r>
            <a:r>
              <a:rPr lang="ru-RU" sz="3200" b="1" dirty="0" err="1"/>
              <a:t>закінчилася</a:t>
            </a:r>
            <a:r>
              <a:rPr lang="ru-RU" sz="3200" b="1" dirty="0"/>
              <a:t> до </a:t>
            </a:r>
            <a:r>
              <a:rPr lang="ru-RU" sz="3200" b="1" dirty="0" err="1"/>
              <a:t>середини</a:t>
            </a:r>
            <a:r>
              <a:rPr lang="ru-RU" sz="3200" b="1" dirty="0"/>
              <a:t> </a:t>
            </a:r>
            <a:r>
              <a:rPr lang="ru-RU" sz="3200" b="1" dirty="0" err="1"/>
              <a:t>серпня</a:t>
            </a:r>
            <a:r>
              <a:rPr lang="ru-RU" sz="3200" b="1" dirty="0"/>
              <a:t>, </a:t>
            </a:r>
            <a:r>
              <a:rPr lang="ru-RU" sz="3200" b="1" dirty="0" err="1"/>
              <a:t>тобто</a:t>
            </a:r>
            <a:r>
              <a:rPr lang="ru-RU" sz="3200" b="1" dirty="0"/>
              <a:t> перед самим </a:t>
            </a:r>
            <a:r>
              <a:rPr lang="ru-RU" sz="3200" b="1" dirty="0" err="1"/>
              <a:t>захопленням</a:t>
            </a:r>
            <a:r>
              <a:rPr lang="ru-RU" sz="3200" b="1" dirty="0"/>
              <a:t> </a:t>
            </a:r>
            <a:r>
              <a:rPr lang="ru-RU" sz="3200" b="1" dirty="0" err="1"/>
              <a:t>міста</a:t>
            </a:r>
            <a:r>
              <a:rPr lang="ru-RU" sz="3200" b="1" dirty="0"/>
              <a:t> </a:t>
            </a:r>
            <a:r>
              <a:rPr lang="ru-RU" sz="3200" b="1" dirty="0" err="1"/>
              <a:t>німецькими</a:t>
            </a:r>
            <a:r>
              <a:rPr lang="ru-RU" sz="3200" b="1" dirty="0"/>
              <a:t> </a:t>
            </a:r>
            <a:r>
              <a:rPr lang="ru-RU" sz="3200" b="1" dirty="0" err="1"/>
              <a:t>військами</a:t>
            </a:r>
            <a:r>
              <a:rPr lang="ru-RU" sz="3200" b="1" dirty="0"/>
              <a:t>.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071546"/>
            <a:ext cx="3500430" cy="236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1509</Words>
  <Application>Microsoft Office PowerPoint</Application>
  <PresentationFormat>Экран (4:3)</PresentationFormat>
  <Paragraphs>64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37</cp:revision>
  <dcterms:created xsi:type="dcterms:W3CDTF">2012-09-16T16:04:34Z</dcterms:created>
  <dcterms:modified xsi:type="dcterms:W3CDTF">2012-09-16T21:59:37Z</dcterms:modified>
</cp:coreProperties>
</file>