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95" r:id="rId3"/>
    <p:sldId id="297" r:id="rId4"/>
    <p:sldId id="260" r:id="rId5"/>
    <p:sldId id="261" r:id="rId6"/>
    <p:sldId id="262" r:id="rId7"/>
    <p:sldId id="302" r:id="rId8"/>
    <p:sldId id="259" r:id="rId9"/>
    <p:sldId id="296" r:id="rId10"/>
    <p:sldId id="263" r:id="rId11"/>
    <p:sldId id="30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04" r:id="rId20"/>
    <p:sldId id="305" r:id="rId21"/>
    <p:sldId id="306" r:id="rId22"/>
    <p:sldId id="307" r:id="rId23"/>
    <p:sldId id="273" r:id="rId24"/>
    <p:sldId id="274" r:id="rId25"/>
    <p:sldId id="275" r:id="rId26"/>
    <p:sldId id="298" r:id="rId27"/>
    <p:sldId id="299" r:id="rId28"/>
    <p:sldId id="300" r:id="rId29"/>
    <p:sldId id="301" r:id="rId30"/>
    <p:sldId id="278" r:id="rId31"/>
    <p:sldId id="280" r:id="rId32"/>
    <p:sldId id="276" r:id="rId33"/>
    <p:sldId id="277" r:id="rId34"/>
    <p:sldId id="279" r:id="rId35"/>
    <p:sldId id="281" r:id="rId36"/>
    <p:sldId id="282" r:id="rId37"/>
    <p:sldId id="283" r:id="rId38"/>
    <p:sldId id="284" r:id="rId39"/>
    <p:sldId id="308" r:id="rId40"/>
    <p:sldId id="285" r:id="rId41"/>
    <p:sldId id="271" r:id="rId42"/>
    <p:sldId id="272" r:id="rId43"/>
    <p:sldId id="286" r:id="rId44"/>
    <p:sldId id="287" r:id="rId45"/>
    <p:sldId id="288" r:id="rId46"/>
    <p:sldId id="289" r:id="rId47"/>
    <p:sldId id="294" r:id="rId48"/>
    <p:sldId id="293" r:id="rId49"/>
    <p:sldId id="309" r:id="rId50"/>
    <p:sldId id="310" r:id="rId51"/>
    <p:sldId id="311" r:id="rId52"/>
    <p:sldId id="312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99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59" autoAdjust="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7A00C-24AC-452E-911D-AF1575FE1D49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E2698-3DE9-4E3A-BF27-A14F55D999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D3CFCD-9259-4FC6-9BC3-C6085D511F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86E4E-B5BD-4D72-8DCD-133E4BACEFD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5CA7AF-685E-4E52-86B6-80BFAE5AFA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1518B9-E3B4-40E9-87B4-38E1D420FA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E5ED4E-6786-4319-AD7E-CDE897EC679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C61ACE-B9A8-48CC-AA2C-1F3267D5379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2B052-4200-4A6D-85D8-B076E10F0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2D5D-1795-4D7C-9ACB-BB4352160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D2E1-AF55-4F42-9629-6B2F44EB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6DAD-B2E9-4897-AE6F-F58E15CEC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BE34B-2A99-41E3-BBD2-F5B780FCA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43018-0B5B-4E68-AA99-57E15BD71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7D68D-6F1F-4BB1-AD2D-F29C185C6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D3C92-72B1-42B4-847B-358590BA1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243C-E819-431A-A5E1-F09D5203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79B53-1107-4C76-B471-99C53F088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5AC73-269A-4930-903B-EEDBC5A09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E0711D8-E7D8-4360-A540-D9DDD4472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uralpress.ru/show_image_photoset.php?id=23231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hyperlink" Target="http://www1.uralpress.ru/show_image_photoset.php?id=23231" TargetMode="External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hyperlink" Target="http://www1.uralpress.ru/show_image_photoset.php?id=2323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5" Type="http://schemas.openxmlformats.org/officeDocument/2006/relationships/image" Target="../media/image119.png"/><Relationship Id="rId4" Type="http://schemas.openxmlformats.org/officeDocument/2006/relationships/image" Target="../media/image11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123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571472" y="-785842"/>
            <a:ext cx="7591425" cy="2463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</a:t>
            </a:r>
            <a:endParaRPr lang="ru-RU" sz="6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6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 </a:t>
            </a:r>
            <a:r>
              <a:rPr lang="ru-RU" sz="6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 С </a:t>
            </a:r>
            <a:r>
              <a:rPr lang="ru-RU" sz="6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І </a:t>
            </a:r>
            <a:r>
              <a:rPr lang="ru-RU" sz="6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</a:t>
            </a:r>
          </a:p>
        </p:txBody>
      </p:sp>
      <p:pic>
        <p:nvPicPr>
          <p:cNvPr id="2051" name="Picture 5" descr="other_002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1300"/>
            <a:ext cx="511333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852621"/>
            <a:ext cx="2857488" cy="21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ири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221163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857488" y="285728"/>
            <a:ext cx="4710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Санкт - Петербург</a:t>
            </a:r>
          </a:p>
        </p:txBody>
      </p:sp>
      <p:pic>
        <p:nvPicPr>
          <p:cNvPr id="10243" name="Picture 5" descr="герб санкт-петербур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1809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9388" y="5516563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Он царя Петра творенье,     Кораблей заморских флаги,</a:t>
            </a:r>
            <a:r>
              <a:rPr lang="ru-RU"/>
              <a:t> </a:t>
            </a:r>
            <a:r>
              <a:rPr lang="ru-RU">
                <a:solidFill>
                  <a:schemeClr val="accent2"/>
                </a:solidFill>
              </a:rPr>
              <a:t>Город славы, город сад.     Вдоль Невы дворцов парад.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0245" name="Picture 7" descr="spb_00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836613"/>
            <a:ext cx="62642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2082800" y="-26988"/>
            <a:ext cx="54689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Санкт-Петербург</a:t>
            </a:r>
            <a:endParaRPr lang="ru-RU" sz="4400">
              <a:latin typeface="Bookman Old Style" pitchFamily="18" charset="0"/>
            </a:endParaRP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41363"/>
            <a:ext cx="54451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2413" y="3357563"/>
            <a:ext cx="4865687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72008"/>
            <a:ext cx="37147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000108"/>
            <a:ext cx="308570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3429000"/>
            <a:ext cx="41433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Города старинные,           Словно птицы- лебеди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Звон колоколов.                Суздаль и Ростов.</a:t>
            </a:r>
            <a:r>
              <a:rPr lang="ru-RU" sz="2800" dirty="0"/>
              <a:t>    </a:t>
            </a:r>
          </a:p>
        </p:txBody>
      </p:sp>
      <p:pic>
        <p:nvPicPr>
          <p:cNvPr id="11268" name="Picture 6" descr="Суздальский кремль"/>
          <p:cNvPicPr>
            <a:picLocks noChangeAspect="1" noChangeArrowheads="1"/>
          </p:cNvPicPr>
          <p:nvPr/>
        </p:nvPicPr>
        <p:blipFill>
          <a:blip r:embed="rId2"/>
          <a:srcRect t="2025"/>
          <a:stretch>
            <a:fillRect/>
          </a:stretch>
        </p:blipFill>
        <p:spPr bwMode="auto">
          <a:xfrm>
            <a:off x="3975843" y="188913"/>
            <a:ext cx="4995120" cy="652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7158" y="428604"/>
            <a:ext cx="1881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Суздаль</a:t>
            </a:r>
          </a:p>
        </p:txBody>
      </p:sp>
      <p:pic>
        <p:nvPicPr>
          <p:cNvPr id="11270" name="Picture 8" descr="герб Сузда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16478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643438" y="6072206"/>
            <a:ext cx="3926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Суздальский кремль</a:t>
            </a:r>
          </a:p>
        </p:txBody>
      </p:sp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071934" y="285728"/>
            <a:ext cx="44637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Золотое кольцо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Ростов Кафедральный собор рождества Пресвятой Богород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92150"/>
            <a:ext cx="6464315" cy="512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000496" y="0"/>
            <a:ext cx="21893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Ростов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0" y="6165850"/>
            <a:ext cx="896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Кафедральный собор рождества Пресвятой Богородицы</a:t>
            </a:r>
          </a:p>
        </p:txBody>
      </p:sp>
      <p:pic>
        <p:nvPicPr>
          <p:cNvPr id="12293" name="Picture 8" descr="Герб Ростова Вели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15827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57158" y="5572140"/>
            <a:ext cx="85613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На широкой Волге               Башенки резные,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Тверь и Кострома,               Чудо- терема. </a:t>
            </a:r>
          </a:p>
        </p:txBody>
      </p:sp>
      <p:pic>
        <p:nvPicPr>
          <p:cNvPr id="13315" name="Picture 5" descr="Тве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43926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195513" y="188913"/>
            <a:ext cx="1392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Тверь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787900" y="188913"/>
            <a:ext cx="2289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Кострома</a:t>
            </a:r>
          </a:p>
        </p:txBody>
      </p:sp>
      <p:pic>
        <p:nvPicPr>
          <p:cNvPr id="13318" name="Picture 8" descr="Кострома Церковь Воскресения на Деб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492375"/>
            <a:ext cx="4059237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Герб Тве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0350"/>
            <a:ext cx="17303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герб Костром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260350"/>
            <a:ext cx="1663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7" y="5500702"/>
            <a:ext cx="87487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Города старинные,            Новгород на Волхове,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Крепость на реке.               Муром на Оке.</a:t>
            </a:r>
          </a:p>
        </p:txBody>
      </p:sp>
      <p:pic>
        <p:nvPicPr>
          <p:cNvPr id="14339" name="Picture 5" descr="Великий Новго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204913"/>
            <a:ext cx="63373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286116" y="285728"/>
            <a:ext cx="2693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Новгород</a:t>
            </a:r>
          </a:p>
        </p:txBody>
      </p:sp>
      <p:pic>
        <p:nvPicPr>
          <p:cNvPr id="14341" name="Picture 7" descr="герб Великого Новгор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1949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Памятник Илье Муромц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88913"/>
            <a:ext cx="367347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857356" y="0"/>
            <a:ext cx="20814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i="1" dirty="0">
                <a:solidFill>
                  <a:srgbClr val="FF0000"/>
                </a:solidFill>
              </a:rPr>
              <a:t>Муром</a:t>
            </a:r>
          </a:p>
        </p:txBody>
      </p:sp>
      <p:pic>
        <p:nvPicPr>
          <p:cNvPr id="15364" name="Picture 6" descr="герб Муро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08050"/>
            <a:ext cx="1725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859338" y="6021388"/>
            <a:ext cx="396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Памятник Илье Муромцу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0" y="3143248"/>
            <a:ext cx="59425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2"/>
                </a:solidFill>
              </a:rPr>
              <a:t>Здесь дружины храбрые</a:t>
            </a:r>
          </a:p>
          <a:p>
            <a:r>
              <a:rPr lang="ru-RU" sz="3600" dirty="0">
                <a:solidFill>
                  <a:schemeClr val="accent2"/>
                </a:solidFill>
              </a:rPr>
              <a:t>В бой вели князья,</a:t>
            </a:r>
          </a:p>
          <a:p>
            <a:r>
              <a:rPr lang="ru-RU" sz="3600" dirty="0">
                <a:solidFill>
                  <a:schemeClr val="accent2"/>
                </a:solidFill>
              </a:rPr>
              <a:t>Конного и пешего</a:t>
            </a:r>
          </a:p>
          <a:p>
            <a:r>
              <a:rPr lang="ru-RU" sz="3600" dirty="0">
                <a:solidFill>
                  <a:schemeClr val="accent2"/>
                </a:solidFill>
              </a:rPr>
              <a:t>Недруга разя.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786314" y="3571876"/>
            <a:ext cx="38877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Города старинные</a:t>
            </a:r>
          </a:p>
          <a:p>
            <a:r>
              <a:rPr lang="ru-RU" dirty="0">
                <a:solidFill>
                  <a:schemeClr val="accent2"/>
                </a:solidFill>
              </a:rPr>
              <a:t>Мастерами славные.</a:t>
            </a:r>
          </a:p>
          <a:p>
            <a:r>
              <a:rPr lang="ru-RU" dirty="0">
                <a:solidFill>
                  <a:schemeClr val="accent2"/>
                </a:solidFill>
              </a:rPr>
              <a:t>Улицы кузнечные,</a:t>
            </a:r>
          </a:p>
          <a:p>
            <a:r>
              <a:rPr lang="ru-RU" dirty="0">
                <a:solidFill>
                  <a:schemeClr val="accent2"/>
                </a:solidFill>
              </a:rPr>
              <a:t>Улицы гончарные.</a:t>
            </a:r>
          </a:p>
          <a:p>
            <a:r>
              <a:rPr lang="ru-RU" dirty="0">
                <a:solidFill>
                  <a:schemeClr val="accent2"/>
                </a:solidFill>
              </a:rPr>
              <a:t>Площади торговые,</a:t>
            </a:r>
          </a:p>
          <a:p>
            <a:r>
              <a:rPr lang="ru-RU" dirty="0">
                <a:solidFill>
                  <a:schemeClr val="accent2"/>
                </a:solidFill>
              </a:rPr>
              <a:t>Праздничные ярмарки –</a:t>
            </a:r>
          </a:p>
          <a:p>
            <a:r>
              <a:rPr lang="ru-RU" dirty="0">
                <a:solidFill>
                  <a:schemeClr val="accent2"/>
                </a:solidFill>
              </a:rPr>
              <a:t>Из Ельца - матрёшки,</a:t>
            </a:r>
          </a:p>
          <a:p>
            <a:r>
              <a:rPr lang="ru-RU" dirty="0">
                <a:solidFill>
                  <a:schemeClr val="accent2"/>
                </a:solidFill>
              </a:rPr>
              <a:t>А из Тулы пряники.</a:t>
            </a:r>
          </a:p>
        </p:txBody>
      </p:sp>
      <p:pic>
        <p:nvPicPr>
          <p:cNvPr id="16387" name="Picture 10" descr="Старая ул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48050"/>
            <a:ext cx="396081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фото | riki | Старая улица..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14290"/>
            <a:ext cx="2520942" cy="347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Старая улица &lt; ... &lt; Бульбаш.by &lt; друго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5083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Ту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60350"/>
            <a:ext cx="69881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084888" y="333375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Успенский собор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1135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Тула</a:t>
            </a:r>
          </a:p>
        </p:txBody>
      </p:sp>
      <p:pic>
        <p:nvPicPr>
          <p:cNvPr id="17413" name="Picture 7" descr="герб Ту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08050"/>
            <a:ext cx="1657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571868" y="5000636"/>
            <a:ext cx="3341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Города старинные-</a:t>
            </a:r>
          </a:p>
          <a:p>
            <a:r>
              <a:rPr lang="ru-RU" dirty="0">
                <a:solidFill>
                  <a:schemeClr val="accent2"/>
                </a:solidFill>
              </a:rPr>
              <a:t>К солнышку лицом –</a:t>
            </a:r>
          </a:p>
          <a:p>
            <a:r>
              <a:rPr lang="ru-RU" dirty="0">
                <a:solidFill>
                  <a:schemeClr val="accent2"/>
                </a:solidFill>
              </a:rPr>
              <a:t>Для России стали</a:t>
            </a:r>
          </a:p>
          <a:p>
            <a:r>
              <a:rPr lang="ru-RU" dirty="0">
                <a:solidFill>
                  <a:schemeClr val="accent2"/>
                </a:solidFill>
              </a:rPr>
              <a:t>Золотым кольцом.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2619375" y="-26988"/>
            <a:ext cx="4397375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Новосибірськ</a:t>
            </a:r>
            <a:endParaRPr lang="ru-RU" sz="4400">
              <a:latin typeface="Bookman Old Style" pitchFamily="18" charset="0"/>
            </a:endParaRP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727075"/>
            <a:ext cx="449421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068638"/>
            <a:ext cx="4778375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D:\mygeography\Презентации\Россия\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8517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-285776"/>
            <a:ext cx="3500438" cy="12144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2060"/>
                </a:solidFill>
              </a:rPr>
              <a:t>Россия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7086600" y="425926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714884"/>
            <a:ext cx="79296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uk-UA" sz="2600" dirty="0" smtClean="0">
                <a:latin typeface="Bookman Old Style" pitchFamily="18" charset="0"/>
              </a:rPr>
              <a:t>- Має найдовший кордон у світі.</a:t>
            </a:r>
          </a:p>
          <a:p>
            <a:pPr marL="457200" indent="-457200">
              <a:buFontTx/>
              <a:buChar char="-"/>
            </a:pPr>
            <a:r>
              <a:rPr lang="uk-UA" sz="2600" dirty="0" smtClean="0">
                <a:latin typeface="Bookman Old Style" pitchFamily="18" charset="0"/>
              </a:rPr>
              <a:t>Розташована в 11 часових поясах</a:t>
            </a:r>
          </a:p>
          <a:p>
            <a:pPr marL="457200" indent="-457200"/>
            <a:r>
              <a:rPr lang="uk-UA" sz="2600" dirty="0" smtClean="0">
                <a:latin typeface="Bookman Old Style" pitchFamily="18" charset="0"/>
              </a:rPr>
              <a:t>- Територіальні претензії з боку: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uk-UA" sz="2600" dirty="0" smtClean="0">
                <a:latin typeface="Bookman Old Style" pitchFamily="18" charset="0"/>
              </a:rPr>
              <a:t>Японії (до Курильських островів)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uk-UA" sz="2600" dirty="0" smtClean="0">
                <a:latin typeface="Bookman Old Style" pitchFamily="18" charset="0"/>
              </a:rPr>
              <a:t>Естонії (до Псковської області)</a:t>
            </a:r>
          </a:p>
          <a:p>
            <a:pPr marL="457200" indent="-457200">
              <a:buFontTx/>
              <a:buChar char="-"/>
            </a:pPr>
            <a:endParaRPr lang="uk-UA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3730625" y="-26988"/>
            <a:ext cx="217328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Омськ</a:t>
            </a:r>
            <a:endParaRPr lang="ru-RU" sz="4400">
              <a:latin typeface="Bookman Old Style" pitchFamily="18" charset="0"/>
            </a:endParaRPr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41363"/>
            <a:ext cx="51943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159125"/>
            <a:ext cx="46704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5"/>
          <p:cNvSpPr>
            <a:spLocks noChangeArrowheads="1"/>
          </p:cNvSpPr>
          <p:nvPr/>
        </p:nvSpPr>
        <p:spPr bwMode="auto">
          <a:xfrm>
            <a:off x="3648075" y="-26988"/>
            <a:ext cx="233838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Казань</a:t>
            </a:r>
            <a:endParaRPr lang="ru-RU" sz="4400">
              <a:latin typeface="Bookman Old Style" pitchFamily="18" charset="0"/>
            </a:endParaRPr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706438"/>
            <a:ext cx="51117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286125"/>
            <a:ext cx="48101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4125913" y="-26988"/>
            <a:ext cx="1382712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Уфа</a:t>
            </a:r>
            <a:endParaRPr lang="ru-RU" sz="4400">
              <a:latin typeface="Bookman Old Style" pitchFamily="18" charset="0"/>
            </a:endParaRP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3"/>
          <a:srcRect b="10439"/>
          <a:stretch>
            <a:fillRect/>
          </a:stretch>
        </p:blipFill>
        <p:spPr bwMode="auto">
          <a:xfrm>
            <a:off x="5292725" y="1557338"/>
            <a:ext cx="3571875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2133600"/>
            <a:ext cx="45497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hoto11997325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106863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643438" y="1557338"/>
            <a:ext cx="424988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 dirty="0">
                <a:solidFill>
                  <a:schemeClr val="accent2"/>
                </a:solidFill>
              </a:rPr>
              <a:t>В самолёте нам лететь.</a:t>
            </a:r>
          </a:p>
          <a:p>
            <a:r>
              <a:rPr lang="ru-RU" dirty="0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 dirty="0">
                <a:solidFill>
                  <a:schemeClr val="accent2"/>
                </a:solidFill>
              </a:rPr>
              <a:t>На Россию нам смотреть,</a:t>
            </a:r>
          </a:p>
          <a:p>
            <a:r>
              <a:rPr lang="ru-RU" dirty="0">
                <a:solidFill>
                  <a:schemeClr val="accent2"/>
                </a:solidFill>
              </a:rPr>
              <a:t>То увидим  мы тогда</a:t>
            </a:r>
          </a:p>
          <a:p>
            <a:r>
              <a:rPr lang="ru-RU" dirty="0">
                <a:solidFill>
                  <a:schemeClr val="accent2"/>
                </a:solidFill>
              </a:rPr>
              <a:t>И леса, и города,</a:t>
            </a:r>
          </a:p>
          <a:p>
            <a:r>
              <a:rPr lang="ru-RU" dirty="0">
                <a:solidFill>
                  <a:schemeClr val="accent2"/>
                </a:solidFill>
              </a:rPr>
              <a:t>Океанские просторы,</a:t>
            </a:r>
          </a:p>
          <a:p>
            <a:r>
              <a:rPr lang="ru-RU" dirty="0">
                <a:solidFill>
                  <a:schemeClr val="accent2"/>
                </a:solidFill>
              </a:rPr>
              <a:t>Ленты рек, озёра, горы…</a:t>
            </a:r>
          </a:p>
          <a:p>
            <a:r>
              <a:rPr lang="ru-RU" dirty="0">
                <a:solidFill>
                  <a:schemeClr val="accent2"/>
                </a:solidFill>
              </a:rPr>
              <a:t>Мы увидим даль без края,</a:t>
            </a:r>
          </a:p>
          <a:p>
            <a:r>
              <a:rPr lang="ru-RU" dirty="0">
                <a:solidFill>
                  <a:schemeClr val="accent2"/>
                </a:solidFill>
              </a:rPr>
              <a:t>Тундру, где звенит весна,</a:t>
            </a:r>
          </a:p>
          <a:p>
            <a:r>
              <a:rPr lang="ru-RU" dirty="0">
                <a:solidFill>
                  <a:schemeClr val="accent2"/>
                </a:solidFill>
              </a:rPr>
              <a:t>И поймёшь тогда, какая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Россия - </a:t>
            </a:r>
            <a:r>
              <a:rPr lang="ru-RU" dirty="0">
                <a:solidFill>
                  <a:schemeClr val="accent2"/>
                </a:solidFill>
              </a:rPr>
              <a:t>большая,</a:t>
            </a:r>
          </a:p>
          <a:p>
            <a:r>
              <a:rPr lang="ru-RU" dirty="0">
                <a:solidFill>
                  <a:schemeClr val="accent2"/>
                </a:solidFill>
              </a:rPr>
              <a:t>Необъятная страна.</a:t>
            </a:r>
          </a:p>
        </p:txBody>
      </p:sp>
      <p:pic>
        <p:nvPicPr>
          <p:cNvPr id="18436" name="Picture 7" descr="prir7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333375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85720" y="923925"/>
            <a:ext cx="36718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 dirty="0">
                <a:solidFill>
                  <a:schemeClr val="accent2"/>
                </a:solidFill>
              </a:rPr>
              <a:t>Музыку и пляски.</a:t>
            </a:r>
          </a:p>
          <a:p>
            <a:r>
              <a:rPr lang="ru-RU" dirty="0">
                <a:solidFill>
                  <a:schemeClr val="accent2"/>
                </a:solidFill>
              </a:rPr>
              <a:t>На конях джигиты</a:t>
            </a:r>
          </a:p>
          <a:p>
            <a:r>
              <a:rPr lang="ru-RU" dirty="0">
                <a:solidFill>
                  <a:schemeClr val="accent2"/>
                </a:solidFill>
              </a:rPr>
              <a:t>Скачут без опаски.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 dirty="0">
                <a:solidFill>
                  <a:schemeClr val="accent2"/>
                </a:solidFill>
              </a:rPr>
              <a:t>Делать украшенья.</a:t>
            </a:r>
          </a:p>
          <a:p>
            <a:r>
              <a:rPr lang="ru-RU" dirty="0">
                <a:solidFill>
                  <a:schemeClr val="accent2"/>
                </a:solidFill>
              </a:rPr>
              <a:t>Славятся чеканкой</a:t>
            </a:r>
          </a:p>
          <a:p>
            <a:r>
              <a:rPr lang="ru-RU" dirty="0">
                <a:solidFill>
                  <a:schemeClr val="accent2"/>
                </a:solidFill>
              </a:rPr>
              <a:t>Местные селения.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 dirty="0">
                <a:solidFill>
                  <a:schemeClr val="accent2"/>
                </a:solidFill>
              </a:rPr>
              <a:t>Пить кефир-айран.</a:t>
            </a:r>
          </a:p>
          <a:p>
            <a:r>
              <a:rPr lang="ru-RU" dirty="0">
                <a:solidFill>
                  <a:schemeClr val="accent2"/>
                </a:solidFill>
              </a:rPr>
              <a:t>Надевает бурку</a:t>
            </a:r>
          </a:p>
          <a:p>
            <a:r>
              <a:rPr lang="ru-RU" dirty="0">
                <a:solidFill>
                  <a:schemeClr val="accent2"/>
                </a:solidFill>
              </a:rPr>
              <a:t>В дальний путь чабан.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64163" y="5013325"/>
            <a:ext cx="3295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Сладкий виноград.</a:t>
            </a:r>
          </a:p>
          <a:p>
            <a:r>
              <a:rPr lang="ru-RU">
                <a:solidFill>
                  <a:schemeClr val="accent2"/>
                </a:solidFill>
              </a:rPr>
              <a:t>Здесь хозяин гостю,</a:t>
            </a:r>
          </a:p>
          <a:p>
            <a:r>
              <a:rPr lang="ru-RU">
                <a:solidFill>
                  <a:schemeClr val="accent2"/>
                </a:solidFill>
              </a:rPr>
              <a:t>Как родному, рад.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214414" y="214290"/>
            <a:ext cx="31273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На  Кавказе</a:t>
            </a:r>
          </a:p>
        </p:txBody>
      </p:sp>
      <p:pic>
        <p:nvPicPr>
          <p:cNvPr id="20485" name="Picture 7" descr="vat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76250"/>
            <a:ext cx="36052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00100" y="0"/>
            <a:ext cx="26741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На  Волге</a:t>
            </a:r>
          </a:p>
        </p:txBody>
      </p:sp>
      <p:pic>
        <p:nvPicPr>
          <p:cNvPr id="21509" name="Picture 7" descr="Вол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926" y="1714488"/>
            <a:ext cx="44940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Волг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4500594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85720" y="357166"/>
            <a:ext cx="50094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sz="3600" dirty="0" smtClean="0">
                <a:solidFill>
                  <a:schemeClr val="accent2"/>
                </a:solidFill>
              </a:rPr>
              <a:t>Волга </a:t>
            </a:r>
            <a:r>
              <a:rPr lang="ru-RU" sz="3600" dirty="0">
                <a:solidFill>
                  <a:schemeClr val="accent2"/>
                </a:solidFill>
              </a:rPr>
              <a:t>рыбою богата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  <a:p>
            <a:pPr>
              <a:buFontTx/>
              <a:buChar char="-"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14351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России более 120 тысяч рек и около 2 миллионов озёр. Наиболее крупные реки: Амур, Лена, Енисей, Иртыш, Обь, Волга, Кама; крупнейшие озёра — Каспийское море, Байкал, Ладожское, Онежское.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0"/>
            <a:ext cx="414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Росія входить до п'ятірки країн світу, що мають найбільші запаси водних ресурсів </a:t>
            </a: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5"/>
          <p:cNvSpPr>
            <a:spLocks noChangeArrowheads="1"/>
          </p:cNvSpPr>
          <p:nvPr/>
        </p:nvSpPr>
        <p:spPr bwMode="auto">
          <a:xfrm>
            <a:off x="3867150" y="-26988"/>
            <a:ext cx="19002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Річки</a:t>
            </a:r>
            <a:endParaRPr lang="ru-RU" sz="4400">
              <a:latin typeface="Bookman Old Style" pitchFamily="18" charset="0"/>
            </a:endParaRP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5500694" y="1714488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latin typeface="Bookman Old Style" pitchFamily="18" charset="0"/>
              </a:rPr>
              <a:t>Москва</a:t>
            </a:r>
            <a:endParaRPr lang="ru-RU" sz="4000" b="1" dirty="0">
              <a:latin typeface="Times New Roman" pitchFamily="18" charset="0"/>
            </a:endParaRPr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005263"/>
            <a:ext cx="65087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0" y="4786322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latin typeface="Bookman Old Style" pitchFamily="18" charset="0"/>
              </a:rPr>
              <a:t>Лена</a:t>
            </a:r>
            <a:endParaRPr lang="ru-RU" sz="4000" b="1" dirty="0">
              <a:latin typeface="Times New Roman" pitchFamily="18" charset="0"/>
            </a:endParaRPr>
          </a:p>
        </p:txBody>
      </p:sp>
      <p:pic>
        <p:nvPicPr>
          <p:cNvPr id="1024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746125"/>
            <a:ext cx="48291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3867150" y="-26988"/>
            <a:ext cx="19002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Річки</a:t>
            </a:r>
            <a:endParaRPr lang="ru-RU" sz="4400">
              <a:latin typeface="Bookman Old Style" pitchFamily="18" charset="0"/>
            </a:endParaRPr>
          </a:p>
        </p:txBody>
      </p:sp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4716463" y="2035175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latin typeface="Bookman Old Style" pitchFamily="18" charset="0"/>
              </a:rPr>
              <a:t>Дон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1908175" y="5208588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latin typeface="Bookman Old Style" pitchFamily="18" charset="0"/>
              </a:rPr>
              <a:t>Єнісей</a:t>
            </a:r>
            <a:endParaRPr lang="ru-RU" sz="4000" b="1" dirty="0">
              <a:latin typeface="Times New Roman" pitchFamily="18" charset="0"/>
            </a:endParaRPr>
          </a:p>
        </p:txBody>
      </p:sp>
      <p:pic>
        <p:nvPicPr>
          <p:cNvPr id="112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68338"/>
            <a:ext cx="417671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429000"/>
            <a:ext cx="4357687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5"/>
          <p:cNvSpPr>
            <a:spLocks noChangeArrowheads="1"/>
          </p:cNvSpPr>
          <p:nvPr/>
        </p:nvSpPr>
        <p:spPr bwMode="auto">
          <a:xfrm>
            <a:off x="3867150" y="-26988"/>
            <a:ext cx="19002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Річки</a:t>
            </a:r>
            <a:endParaRPr lang="ru-RU" sz="4400">
              <a:latin typeface="Bookman Old Style" pitchFamily="18" charset="0"/>
            </a:endParaRPr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3779838" y="1898650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latin typeface="Bookman Old Style" pitchFamily="18" charset="0"/>
              </a:rPr>
              <a:t>Об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1908175" y="5208588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latin typeface="Bookman Old Style" pitchFamily="18" charset="0"/>
              </a:rPr>
              <a:t>Амур</a:t>
            </a:r>
            <a:endParaRPr lang="ru-RU" sz="4000" b="1" dirty="0">
              <a:latin typeface="Times New Roman" pitchFamily="18" charset="0"/>
            </a:endParaRPr>
          </a:p>
        </p:txBody>
      </p:sp>
      <p:pic>
        <p:nvPicPr>
          <p:cNvPr id="122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27075"/>
            <a:ext cx="418306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097213"/>
            <a:ext cx="47529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3840163" y="-26988"/>
            <a:ext cx="1954212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Озера</a:t>
            </a:r>
            <a:endParaRPr lang="ru-RU" sz="4400">
              <a:latin typeface="Bookman Old Style" pitchFamily="18" charset="0"/>
            </a:endParaRP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5072066" y="1857364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latin typeface="Bookman Old Style" pitchFamily="18" charset="0"/>
              </a:rPr>
              <a:t>Байкал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714348" y="4857760"/>
            <a:ext cx="31686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Bookman Old Style" pitchFamily="18" charset="0"/>
              </a:rPr>
              <a:t>Ладозьке озеро</a:t>
            </a:r>
            <a:endParaRPr lang="ru-RU" sz="4000" b="1" dirty="0">
              <a:latin typeface="Times New Roman" pitchFamily="18" charset="0"/>
            </a:endParaRPr>
          </a:p>
        </p:txBody>
      </p:sp>
      <p:pic>
        <p:nvPicPr>
          <p:cNvPr id="133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25488"/>
            <a:ext cx="456565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9413" y="3392488"/>
            <a:ext cx="47037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7715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uk-UA" sz="2100" dirty="0" smtClean="0">
                <a:latin typeface="Bookman Old Style" pitchFamily="18" charset="0"/>
              </a:rPr>
              <a:t>- </a:t>
            </a:r>
            <a:r>
              <a:rPr lang="uk-UA" sz="3200" dirty="0" smtClean="0">
                <a:latin typeface="Bookman Old Style" pitchFamily="18" charset="0"/>
              </a:rPr>
              <a:t>Морська </a:t>
            </a:r>
            <a:r>
              <a:rPr lang="uk-UA" sz="3200" dirty="0">
                <a:latin typeface="Bookman Old Style" pitchFamily="18" charset="0"/>
              </a:rPr>
              <a:t>держава (3 океани)</a:t>
            </a:r>
          </a:p>
          <a:p>
            <a:pPr marL="457200" indent="-457200"/>
            <a:r>
              <a:rPr lang="uk-UA" sz="3200" dirty="0" smtClean="0">
                <a:latin typeface="Bookman Old Style" pitchFamily="18" charset="0"/>
              </a:rPr>
              <a:t>- Ядерна </a:t>
            </a:r>
            <a:r>
              <a:rPr lang="uk-UA" sz="3200" dirty="0">
                <a:latin typeface="Bookman Old Style" pitchFamily="18" charset="0"/>
              </a:rPr>
              <a:t>держава</a:t>
            </a:r>
          </a:p>
          <a:p>
            <a:pPr marL="457200" indent="-457200"/>
            <a:r>
              <a:rPr lang="uk-UA" sz="3200" dirty="0" smtClean="0">
                <a:latin typeface="Bookman Old Style" pitchFamily="18" charset="0"/>
              </a:rPr>
              <a:t>- Член </a:t>
            </a:r>
            <a:r>
              <a:rPr lang="uk-UA" sz="3200" dirty="0">
                <a:latin typeface="Bookman Old Style" pitchFamily="18" charset="0"/>
              </a:rPr>
              <a:t>«Великої </a:t>
            </a:r>
            <a:r>
              <a:rPr lang="uk-UA" sz="3200" dirty="0" smtClean="0">
                <a:latin typeface="Bookman Old Style" pitchFamily="18" charset="0"/>
              </a:rPr>
              <a:t>Вісімки»</a:t>
            </a:r>
          </a:p>
          <a:p>
            <a:pPr marL="457200" indent="-457200"/>
            <a:r>
              <a:rPr lang="uk-UA" sz="3200" dirty="0" smtClean="0">
                <a:latin typeface="Bookman Old Style" pitchFamily="18" charset="0"/>
              </a:rPr>
              <a:t>- Сусіди </a:t>
            </a:r>
            <a:r>
              <a:rPr lang="uk-UA" sz="3200" dirty="0">
                <a:latin typeface="Bookman Old Style" pitchFamily="18" charset="0"/>
              </a:rPr>
              <a:t>– нейтральні </a:t>
            </a:r>
            <a:r>
              <a:rPr lang="uk-UA" sz="3200" dirty="0" smtClean="0">
                <a:latin typeface="Bookman Old Style" pitchFamily="18" charset="0"/>
              </a:rPr>
              <a:t>країни, в тому числі і Україна, </a:t>
            </a:r>
            <a:r>
              <a:rPr lang="uk-UA" sz="3200" dirty="0">
                <a:latin typeface="Bookman Old Style" pitchFamily="18" charset="0"/>
              </a:rPr>
              <a:t>Польща – член НАТО,  Багато країн члени СНД.</a:t>
            </a:r>
          </a:p>
          <a:p>
            <a:pPr marL="457200" indent="-457200"/>
            <a:r>
              <a:rPr lang="uk-UA" sz="3200" dirty="0" smtClean="0">
                <a:latin typeface="Bookman Old Style" pitchFamily="18" charset="0"/>
              </a:rPr>
              <a:t>- На </a:t>
            </a:r>
            <a:r>
              <a:rPr lang="uk-UA" sz="3200" dirty="0">
                <a:latin typeface="Bookman Old Style" pitchFamily="18" charset="0"/>
              </a:rPr>
              <a:t>території Росії відбуваються збройні конфлікти (Північний Кавказ), та поблизу кордонів (Грузія</a:t>
            </a:r>
            <a:r>
              <a:rPr lang="uk-UA" sz="3200" dirty="0" smtClean="0">
                <a:latin typeface="Bookman Old Style" pitchFamily="18" charset="0"/>
              </a:rPr>
              <a:t>)</a:t>
            </a:r>
            <a:endParaRPr lang="uk-UA" sz="32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0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Р о с і 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207167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072074"/>
            <a:ext cx="185735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85852" y="0"/>
            <a:ext cx="1706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Валаам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857752" y="302359"/>
            <a:ext cx="428624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 sz="2800" dirty="0">
                <a:solidFill>
                  <a:srgbClr val="6600FF"/>
                </a:solidFill>
              </a:rPr>
              <a:t>В небе чаек гам</a:t>
            </a:r>
          </a:p>
          <a:p>
            <a:r>
              <a:rPr lang="ru-RU" sz="2800" dirty="0">
                <a:solidFill>
                  <a:srgbClr val="6600FF"/>
                </a:solidFill>
              </a:rPr>
              <a:t>Мы плывём н</a:t>
            </a:r>
            <a:r>
              <a:rPr lang="ru-RU" sz="2800" dirty="0" smtClean="0">
                <a:solidFill>
                  <a:srgbClr val="6600FF"/>
                </a:solidFill>
              </a:rPr>
              <a:t>а остров</a:t>
            </a:r>
            <a:r>
              <a:rPr lang="ru-RU" sz="2800" dirty="0">
                <a:solidFill>
                  <a:srgbClr val="6600FF"/>
                </a:solidFill>
              </a:rPr>
              <a:t>,</a:t>
            </a:r>
          </a:p>
          <a:p>
            <a:r>
              <a:rPr lang="ru-RU" sz="2800" dirty="0">
                <a:solidFill>
                  <a:srgbClr val="6600FF"/>
                </a:solidFill>
              </a:rPr>
              <a:t>Остров Валаам.</a:t>
            </a:r>
          </a:p>
          <a:p>
            <a:endParaRPr lang="ru-RU" sz="2800" dirty="0">
              <a:solidFill>
                <a:srgbClr val="6600FF"/>
              </a:solidFill>
            </a:endParaRPr>
          </a:p>
          <a:p>
            <a:r>
              <a:rPr lang="ru-RU" sz="2800" dirty="0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 sz="2800" dirty="0" err="1">
                <a:solidFill>
                  <a:srgbClr val="6600FF"/>
                </a:solidFill>
              </a:rPr>
              <a:t>Голубая</a:t>
            </a:r>
            <a:r>
              <a:rPr lang="ru-RU" sz="2800" dirty="0">
                <a:solidFill>
                  <a:srgbClr val="6600FF"/>
                </a:solidFill>
              </a:rPr>
              <a:t> ширь.</a:t>
            </a:r>
          </a:p>
          <a:p>
            <a:r>
              <a:rPr lang="ru-RU" sz="2800" dirty="0">
                <a:solidFill>
                  <a:srgbClr val="6600FF"/>
                </a:solidFill>
              </a:rPr>
              <a:t>На скалистом озере</a:t>
            </a:r>
          </a:p>
          <a:p>
            <a:r>
              <a:rPr lang="ru-RU" sz="2800" dirty="0">
                <a:solidFill>
                  <a:srgbClr val="6600FF"/>
                </a:solidFill>
              </a:rPr>
              <a:t>Чудо - монастырь.</a:t>
            </a:r>
          </a:p>
          <a:p>
            <a:endParaRPr lang="ru-RU" sz="2800" dirty="0">
              <a:solidFill>
                <a:srgbClr val="6600FF"/>
              </a:solidFill>
            </a:endParaRPr>
          </a:p>
          <a:p>
            <a:r>
              <a:rPr lang="ru-RU" sz="2800" dirty="0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 sz="2800" dirty="0">
                <a:solidFill>
                  <a:srgbClr val="6600FF"/>
                </a:solidFill>
              </a:rPr>
              <a:t>Красота земли, -</a:t>
            </a:r>
          </a:p>
          <a:p>
            <a:r>
              <a:rPr lang="ru-RU" sz="2800" dirty="0">
                <a:solidFill>
                  <a:srgbClr val="6600FF"/>
                </a:solidFill>
              </a:rPr>
              <a:t>Голубика – ягода</a:t>
            </a:r>
          </a:p>
          <a:p>
            <a:r>
              <a:rPr lang="ru-RU" sz="2800" dirty="0">
                <a:solidFill>
                  <a:srgbClr val="6600FF"/>
                </a:solidFill>
              </a:rPr>
              <a:t>В капельках зари.</a:t>
            </a:r>
          </a:p>
        </p:txBody>
      </p:sp>
      <p:pic>
        <p:nvPicPr>
          <p:cNvPr id="19460" name="Picture 6" descr="вала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42481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Валаа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60800"/>
            <a:ext cx="42481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143240" y="214290"/>
            <a:ext cx="3729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Озеро Байкал</a:t>
            </a:r>
          </a:p>
        </p:txBody>
      </p:sp>
      <p:pic>
        <p:nvPicPr>
          <p:cNvPr id="25603" name="Picture 5" descr="Байк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836613"/>
            <a:ext cx="724693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195513" y="5157788"/>
            <a:ext cx="480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Есть в тайге сибирской нашей</a:t>
            </a:r>
          </a:p>
          <a:p>
            <a:r>
              <a:rPr lang="ru-RU">
                <a:solidFill>
                  <a:schemeClr val="accent2"/>
                </a:solidFill>
              </a:rPr>
              <a:t>Больше моря чудо-чаша.</a:t>
            </a:r>
          </a:p>
          <a:p>
            <a:r>
              <a:rPr lang="ru-RU">
                <a:solidFill>
                  <a:schemeClr val="accent2"/>
                </a:solidFill>
              </a:rPr>
              <a:t>Это – озеро Байкал</a:t>
            </a:r>
          </a:p>
          <a:p>
            <a:r>
              <a:rPr lang="ru-RU">
                <a:solidFill>
                  <a:schemeClr val="accent2"/>
                </a:solidFill>
              </a:rPr>
              <a:t>В окруженье диких скал.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58750" y="107950"/>
            <a:ext cx="5355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В степной станице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403350" y="4940300"/>
            <a:ext cx="71485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В стороне степной      </a:t>
            </a:r>
            <a:r>
              <a:rPr lang="ru-RU" dirty="0" smtClean="0">
                <a:solidFill>
                  <a:schemeClr val="accent2"/>
                </a:solidFill>
              </a:rPr>
              <a:t>  </a:t>
            </a:r>
            <a:r>
              <a:rPr lang="ru-RU" dirty="0">
                <a:solidFill>
                  <a:schemeClr val="accent2"/>
                </a:solidFill>
              </a:rPr>
              <a:t>Песни </a:t>
            </a:r>
            <a:r>
              <a:rPr lang="ru-RU" dirty="0" smtClean="0">
                <a:solidFill>
                  <a:schemeClr val="accent2"/>
                </a:solidFill>
              </a:rPr>
              <a:t>там </a:t>
            </a:r>
            <a:r>
              <a:rPr lang="ru-RU" dirty="0">
                <a:solidFill>
                  <a:schemeClr val="accent2"/>
                </a:solidFill>
              </a:rPr>
              <a:t>поют,</a:t>
            </a:r>
          </a:p>
          <a:p>
            <a:r>
              <a:rPr lang="ru-RU" dirty="0">
                <a:solidFill>
                  <a:schemeClr val="accent2"/>
                </a:solidFill>
              </a:rPr>
              <a:t>Землю сушит зной.      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Молока дают. </a:t>
            </a:r>
          </a:p>
          <a:p>
            <a:r>
              <a:rPr lang="ru-RU" dirty="0">
                <a:solidFill>
                  <a:schemeClr val="accent2"/>
                </a:solidFill>
              </a:rPr>
              <a:t>Здесь растят коней,</a:t>
            </a:r>
          </a:p>
          <a:p>
            <a:r>
              <a:rPr lang="ru-RU" dirty="0">
                <a:solidFill>
                  <a:schemeClr val="accent2"/>
                </a:solidFill>
              </a:rPr>
              <a:t>Как растят детей: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2532" name="Picture 9" descr="b3bec1ea058f655f0a8cbcc7bad91f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213100"/>
            <a:ext cx="18002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семь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765175"/>
            <a:ext cx="59753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58750" y="250825"/>
            <a:ext cx="4357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Уральские горы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911725" y="3592513"/>
            <a:ext cx="3721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Уральские горы</a:t>
            </a:r>
          </a:p>
          <a:p>
            <a:r>
              <a:rPr lang="ru-RU">
                <a:solidFill>
                  <a:schemeClr val="accent2"/>
                </a:solidFill>
              </a:rPr>
              <a:t>По каменным плитам</a:t>
            </a:r>
          </a:p>
          <a:p>
            <a:r>
              <a:rPr lang="ru-RU">
                <a:solidFill>
                  <a:schemeClr val="accent2"/>
                </a:solidFill>
              </a:rPr>
              <a:t>Ведут за собой нас</a:t>
            </a:r>
          </a:p>
          <a:p>
            <a:r>
              <a:rPr lang="ru-RU">
                <a:solidFill>
                  <a:schemeClr val="accent2"/>
                </a:solidFill>
              </a:rPr>
              <a:t>В страну малахита.</a:t>
            </a:r>
          </a:p>
          <a:p>
            <a:r>
              <a:rPr lang="ru-RU">
                <a:solidFill>
                  <a:schemeClr val="accent2"/>
                </a:solidFill>
              </a:rPr>
              <a:t>В страну, где не счесть</a:t>
            </a:r>
          </a:p>
          <a:p>
            <a:r>
              <a:rPr lang="ru-RU">
                <a:solidFill>
                  <a:schemeClr val="accent2"/>
                </a:solidFill>
              </a:rPr>
              <a:t>Драгоценных камней,</a:t>
            </a:r>
          </a:p>
          <a:p>
            <a:r>
              <a:rPr lang="ru-RU">
                <a:solidFill>
                  <a:schemeClr val="accent2"/>
                </a:solidFill>
              </a:rPr>
              <a:t>В страну работящих</a:t>
            </a:r>
          </a:p>
          <a:p>
            <a:r>
              <a:rPr lang="ru-RU">
                <a:solidFill>
                  <a:schemeClr val="accent2"/>
                </a:solidFill>
              </a:rPr>
              <a:t>И добрых людей.</a:t>
            </a:r>
          </a:p>
        </p:txBody>
      </p:sp>
      <p:pic>
        <p:nvPicPr>
          <p:cNvPr id="23556" name="Picture 6" descr="урал горы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88913"/>
            <a:ext cx="25923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фото | La pulya≈ | Малахитовая шкатулка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908050"/>
            <a:ext cx="28892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233819">
            <a:hlinkClick r:id="rId5" tooltip="Во весь экран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060575"/>
            <a:ext cx="29940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3213" y="250825"/>
            <a:ext cx="5057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Таёжная страница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643438" y="4143380"/>
            <a:ext cx="453861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Кедры, пихты, сосняки.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Лось рогатый у реки.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Куропатка бьёт крылом,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По реке плывёт паром.</a:t>
            </a:r>
          </a:p>
        </p:txBody>
      </p:sp>
      <p:pic>
        <p:nvPicPr>
          <p:cNvPr id="24580" name="Picture 6" descr="тай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00108"/>
            <a:ext cx="45005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тайг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37830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47675" y="34925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Дальнем Востоке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787900" y="5084763"/>
            <a:ext cx="4160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Тигры –жители Уссури-</a:t>
            </a:r>
          </a:p>
          <a:p>
            <a:r>
              <a:rPr lang="ru-RU">
                <a:solidFill>
                  <a:schemeClr val="accent2"/>
                </a:solidFill>
              </a:rPr>
              <a:t>В полосатой ходят шкуре.</a:t>
            </a:r>
          </a:p>
          <a:p>
            <a:r>
              <a:rPr lang="ru-RU">
                <a:solidFill>
                  <a:schemeClr val="accent2"/>
                </a:solidFill>
              </a:rPr>
              <a:t>Это очень редкий вид</a:t>
            </a:r>
          </a:p>
          <a:p>
            <a:r>
              <a:rPr lang="ru-RU">
                <a:solidFill>
                  <a:schemeClr val="accent2"/>
                </a:solidFill>
              </a:rPr>
              <a:t>И красив, и знаменит.</a:t>
            </a:r>
          </a:p>
        </p:txBody>
      </p:sp>
      <p:pic>
        <p:nvPicPr>
          <p:cNvPr id="26628" name="Picture 7" descr="4556c281fdab571d840b1e19345fdeb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188913"/>
            <a:ext cx="10953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уссу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03213" y="107950"/>
            <a:ext cx="3693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На  Камчатке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8532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Вдали вулкан дымится.              Здесь </a:t>
            </a:r>
            <a:r>
              <a:rPr lang="ru-RU" dirty="0" smtClean="0">
                <a:solidFill>
                  <a:schemeClr val="accent2"/>
                </a:solidFill>
              </a:rPr>
              <a:t>России </a:t>
            </a:r>
            <a:r>
              <a:rPr lang="ru-RU" dirty="0">
                <a:solidFill>
                  <a:schemeClr val="accent2"/>
                </a:solidFill>
              </a:rPr>
              <a:t>граница,</a:t>
            </a:r>
          </a:p>
          <a:p>
            <a:r>
              <a:rPr lang="ru-RU" dirty="0">
                <a:solidFill>
                  <a:schemeClr val="accent2"/>
                </a:solidFill>
              </a:rPr>
              <a:t>Над сопками туман.                     Здесь Тихий океан.</a:t>
            </a:r>
          </a:p>
        </p:txBody>
      </p:sp>
      <p:pic>
        <p:nvPicPr>
          <p:cNvPr id="27652" name="Picture 7" descr="b6"/>
          <p:cNvPicPr>
            <a:picLocks noChangeAspect="1" noChangeArrowheads="1"/>
          </p:cNvPicPr>
          <p:nvPr/>
        </p:nvPicPr>
        <p:blipFill>
          <a:blip r:embed="rId2"/>
          <a:srcRect t="3937"/>
          <a:stretch>
            <a:fillRect/>
          </a:stretch>
        </p:blipFill>
        <p:spPr bwMode="auto">
          <a:xfrm>
            <a:off x="4859338" y="390525"/>
            <a:ext cx="3960812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Извержение Ключевского вулкана. Небесное плам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42481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433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141663"/>
            <a:ext cx="39433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3" descr="4460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141663"/>
            <a:ext cx="424815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Живут в России разные           У каждого народа</a:t>
            </a:r>
          </a:p>
          <a:p>
            <a:r>
              <a:rPr lang="ru-RU">
                <a:solidFill>
                  <a:schemeClr val="accent2"/>
                </a:solidFill>
              </a:rPr>
              <a:t>Народы с давних пор.              Язык свой и наряд.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степной простор.     Другой надел халат.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48649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Российская семья</a:t>
            </a:r>
          </a:p>
        </p:txBody>
      </p:sp>
      <p:pic>
        <p:nvPicPr>
          <p:cNvPr id="28676" name="Picture 7" descr="ist10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ist10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836613"/>
            <a:ext cx="48244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624388" y="3663950"/>
            <a:ext cx="42317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Один – рыбак с рожденья,</a:t>
            </a:r>
          </a:p>
          <a:p>
            <a:r>
              <a:rPr lang="ru-RU" dirty="0">
                <a:solidFill>
                  <a:schemeClr val="accent2"/>
                </a:solidFill>
              </a:rPr>
              <a:t>Другой  - оленевод.</a:t>
            </a:r>
          </a:p>
          <a:p>
            <a:r>
              <a:rPr lang="ru-RU" dirty="0">
                <a:solidFill>
                  <a:schemeClr val="accent2"/>
                </a:solidFill>
              </a:rPr>
              <a:t>Один кумыс готовит,</a:t>
            </a:r>
          </a:p>
          <a:p>
            <a:r>
              <a:rPr lang="ru-RU" dirty="0">
                <a:solidFill>
                  <a:schemeClr val="accent2"/>
                </a:solidFill>
              </a:rPr>
              <a:t>Другой готовит мёд.</a:t>
            </a:r>
          </a:p>
          <a:p>
            <a:r>
              <a:rPr lang="ru-RU" dirty="0">
                <a:solidFill>
                  <a:schemeClr val="accent2"/>
                </a:solidFill>
              </a:rPr>
              <a:t>Одним – милее осень,</a:t>
            </a:r>
          </a:p>
          <a:p>
            <a:r>
              <a:rPr lang="ru-RU" dirty="0">
                <a:solidFill>
                  <a:schemeClr val="accent2"/>
                </a:solidFill>
              </a:rPr>
              <a:t>Другим – милей весна.</a:t>
            </a:r>
          </a:p>
          <a:p>
            <a:r>
              <a:rPr lang="ru-RU" dirty="0">
                <a:solidFill>
                  <a:schemeClr val="accent2"/>
                </a:solidFill>
              </a:rPr>
              <a:t>А Родина Россия</a:t>
            </a:r>
          </a:p>
          <a:p>
            <a:r>
              <a:rPr lang="ru-RU" dirty="0">
                <a:solidFill>
                  <a:schemeClr val="accent2"/>
                </a:solidFill>
              </a:rPr>
              <a:t>Д</a:t>
            </a:r>
            <a:r>
              <a:rPr lang="ru-RU" dirty="0" smtClean="0">
                <a:solidFill>
                  <a:schemeClr val="accent2"/>
                </a:solidFill>
              </a:rPr>
              <a:t>ля всех у них </a:t>
            </a:r>
            <a:r>
              <a:rPr lang="ru-RU" dirty="0">
                <a:solidFill>
                  <a:schemeClr val="accent2"/>
                </a:solidFill>
              </a:rPr>
              <a:t>- одна.</a:t>
            </a:r>
          </a:p>
        </p:txBody>
      </p:sp>
      <p:pic>
        <p:nvPicPr>
          <p:cNvPr id="29699" name="Picture 6" descr="На «Саянском кольце» можно услышать традиционную музыку народов России (фото Полина Устюжанин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88913"/>
            <a:ext cx="36750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фото | Олег Иванов | Оленевод Бельдыев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997200"/>
            <a:ext cx="4175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2" descr="pict0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60350"/>
            <a:ext cx="2305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Кухня!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214818"/>
            <a:ext cx="6643702" cy="22860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К</a:t>
            </a:r>
            <a:r>
              <a:rPr lang="ru-RU" b="1" dirty="0" smtClean="0"/>
              <a:t> </a:t>
            </a:r>
            <a:r>
              <a:rPr lang="ru-RU" b="1" dirty="0" smtClean="0"/>
              <a:t>русской </a:t>
            </a:r>
            <a:r>
              <a:rPr lang="ru-RU" b="1" dirty="0" smtClean="0"/>
              <a:t>кухне относятся </a:t>
            </a:r>
            <a:r>
              <a:rPr lang="ru-RU" b="1" dirty="0" smtClean="0"/>
              <a:t>такие блюда, как каши, щи, пельмени, блины, пирожки, квас, окрошка, ржаной хлеб и другие. 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8398" y="0"/>
            <a:ext cx="35156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5" y="1857364"/>
            <a:ext cx="257173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337899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924319"/>
            <a:ext cx="2357422" cy="29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643050"/>
            <a:ext cx="31243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14348" y="285728"/>
            <a:ext cx="27424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0" i="1" dirty="0">
                <a:solidFill>
                  <a:srgbClr val="FF0000"/>
                </a:solidFill>
              </a:rPr>
              <a:t>Герб  </a:t>
            </a:r>
            <a:endParaRPr lang="ru-RU" sz="6000" b="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b="0" i="1" dirty="0" smtClean="0">
                <a:solidFill>
                  <a:srgbClr val="FF0000"/>
                </a:solidFill>
              </a:rPr>
              <a:t>России</a:t>
            </a:r>
            <a:endParaRPr lang="ru-RU" sz="6000" b="0" i="1" dirty="0">
              <a:solidFill>
                <a:srgbClr val="FF0000"/>
              </a:solidFill>
            </a:endParaRPr>
          </a:p>
        </p:txBody>
      </p:sp>
      <p:pic>
        <p:nvPicPr>
          <p:cNvPr id="6148" name="Picture 6" descr="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5718" y="0"/>
            <a:ext cx="516828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3571876"/>
            <a:ext cx="62150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У России величавой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На гербе орёл двуглавый,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Чтоб на запад на восток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Он смотреть бы сразу мог.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Сильный, мудрый он и гордый.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787900" y="260350"/>
            <a:ext cx="3935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Русские сувениры</a:t>
            </a:r>
          </a:p>
        </p:txBody>
      </p:sp>
      <p:pic>
        <p:nvPicPr>
          <p:cNvPr id="30724" name="Picture 7" descr="ist10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157788"/>
            <a:ext cx="1200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сервиз кофей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012825"/>
            <a:ext cx="38893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 descr="свинья-копи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292600"/>
            <a:ext cx="2301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3" descr="чайни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908050"/>
            <a:ext cx="41481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85720" y="928670"/>
            <a:ext cx="179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</a:rPr>
              <a:t>Гжель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142852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Декоративно-прикладное</a:t>
            </a:r>
          </a:p>
          <a:p>
            <a:pPr algn="ctr"/>
            <a:r>
              <a:rPr lang="ru-RU" dirty="0" smtClean="0"/>
              <a:t> искусство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000496" y="785794"/>
            <a:ext cx="5143504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i="1" dirty="0">
              <a:solidFill>
                <a:schemeClr val="accent2"/>
              </a:solidFill>
            </a:endParaRPr>
          </a:p>
          <a:p>
            <a:r>
              <a:rPr lang="ru-RU" sz="2800" i="1" dirty="0">
                <a:solidFill>
                  <a:schemeClr val="accent2"/>
                </a:solidFill>
              </a:rPr>
              <a:t>Самовар раздула Тула</a:t>
            </a:r>
          </a:p>
          <a:p>
            <a:r>
              <a:rPr lang="ru-RU" sz="2800" i="1" dirty="0">
                <a:solidFill>
                  <a:schemeClr val="accent2"/>
                </a:solidFill>
              </a:rPr>
              <a:t>Тула – древняя земля –</a:t>
            </a:r>
          </a:p>
          <a:p>
            <a:r>
              <a:rPr lang="ru-RU" sz="2800" i="1" dirty="0">
                <a:solidFill>
                  <a:schemeClr val="accent2"/>
                </a:solidFill>
              </a:rPr>
              <a:t>Белой скатертью взмахнула</a:t>
            </a:r>
          </a:p>
          <a:p>
            <a:r>
              <a:rPr lang="ru-RU" sz="2800" i="1" dirty="0">
                <a:solidFill>
                  <a:schemeClr val="accent2"/>
                </a:solidFill>
              </a:rPr>
              <a:t>От Заречья до Кремля.</a:t>
            </a:r>
          </a:p>
          <a:p>
            <a:endParaRPr lang="ru-RU" sz="2800" i="1" dirty="0">
              <a:solidFill>
                <a:schemeClr val="accent2"/>
              </a:solidFill>
            </a:endParaRPr>
          </a:p>
          <a:p>
            <a:r>
              <a:rPr lang="ru-RU" sz="2800" i="1" dirty="0">
                <a:solidFill>
                  <a:schemeClr val="accent2"/>
                </a:solidFill>
              </a:rPr>
              <a:t>Самовар гудит и топчет</a:t>
            </a:r>
          </a:p>
          <a:p>
            <a:r>
              <a:rPr lang="ru-RU" sz="2800" i="1" dirty="0">
                <a:solidFill>
                  <a:schemeClr val="accent2"/>
                </a:solidFill>
              </a:rPr>
              <a:t>Топку в небо белый дым.</a:t>
            </a:r>
          </a:p>
          <a:p>
            <a:r>
              <a:rPr lang="ru-RU" sz="2800" i="1" dirty="0">
                <a:solidFill>
                  <a:schemeClr val="accent2"/>
                </a:solidFill>
              </a:rPr>
              <a:t>Где ты ни был днём ли,</a:t>
            </a:r>
          </a:p>
          <a:p>
            <a:r>
              <a:rPr lang="ru-RU" sz="2800" i="1" dirty="0">
                <a:solidFill>
                  <a:schemeClr val="accent2"/>
                </a:solidFill>
              </a:rPr>
              <a:t>                                    ночью-</a:t>
            </a:r>
          </a:p>
          <a:p>
            <a:r>
              <a:rPr lang="ru-RU" sz="2800" i="1" dirty="0">
                <a:solidFill>
                  <a:schemeClr val="accent2"/>
                </a:solidFill>
              </a:rPr>
              <a:t>Словно дома рядом с ним.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643306" y="285728"/>
            <a:ext cx="488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Тульский самовар</a:t>
            </a:r>
          </a:p>
        </p:txBody>
      </p:sp>
      <p:pic>
        <p:nvPicPr>
          <p:cNvPr id="31748" name="Picture 6" descr="3d89537752b40937741dfbd9fe991d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fcd34331372b87e6f010bef2cb31d8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8913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264025" y="639763"/>
            <a:ext cx="44905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Он гудит в лесной избушке,</a:t>
            </a:r>
          </a:p>
          <a:p>
            <a:r>
              <a:rPr lang="ru-RU" dirty="0">
                <a:solidFill>
                  <a:schemeClr val="accent2"/>
                </a:solidFill>
              </a:rPr>
              <a:t>В городах среди степей…</a:t>
            </a:r>
          </a:p>
          <a:p>
            <a:r>
              <a:rPr lang="ru-RU" dirty="0">
                <a:solidFill>
                  <a:schemeClr val="accent2"/>
                </a:solidFill>
              </a:rPr>
              <a:t>Из него не редко Пушкин</a:t>
            </a:r>
          </a:p>
          <a:p>
            <a:r>
              <a:rPr lang="ru-RU" dirty="0">
                <a:solidFill>
                  <a:schemeClr val="accent2"/>
                </a:solidFill>
              </a:rPr>
              <a:t>Чаем потчевал друзей.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accent2"/>
                </a:solidFill>
              </a:rPr>
              <a:t>Полководец, князь Суворов</a:t>
            </a:r>
          </a:p>
          <a:p>
            <a:r>
              <a:rPr lang="ru-RU" dirty="0">
                <a:solidFill>
                  <a:schemeClr val="accent2"/>
                </a:solidFill>
              </a:rPr>
              <a:t>За собой его возил.</a:t>
            </a:r>
          </a:p>
          <a:p>
            <a:r>
              <a:rPr lang="ru-RU" dirty="0">
                <a:solidFill>
                  <a:schemeClr val="accent2"/>
                </a:solidFill>
              </a:rPr>
              <a:t>Самовар </a:t>
            </a:r>
            <a:r>
              <a:rPr lang="ru-RU" dirty="0" smtClean="0">
                <a:solidFill>
                  <a:schemeClr val="accent2"/>
                </a:solidFill>
              </a:rPr>
              <a:t>их </a:t>
            </a:r>
            <a:r>
              <a:rPr lang="ru-RU" dirty="0">
                <a:solidFill>
                  <a:schemeClr val="accent2"/>
                </a:solidFill>
              </a:rPr>
              <a:t>нюхал порох,</a:t>
            </a:r>
          </a:p>
          <a:p>
            <a:r>
              <a:rPr lang="ru-RU" dirty="0">
                <a:solidFill>
                  <a:schemeClr val="accent2"/>
                </a:solidFill>
              </a:rPr>
              <a:t>Видел крепость Измаил.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accent2"/>
                </a:solidFill>
              </a:rPr>
              <a:t>Он гудит, не уставая,</a:t>
            </a:r>
          </a:p>
          <a:p>
            <a:r>
              <a:rPr lang="ru-RU" dirty="0">
                <a:solidFill>
                  <a:schemeClr val="accent2"/>
                </a:solidFill>
              </a:rPr>
              <a:t>Двести лет уже подряд.</a:t>
            </a:r>
          </a:p>
          <a:p>
            <a:r>
              <a:rPr lang="ru-RU" dirty="0">
                <a:solidFill>
                  <a:schemeClr val="accent2"/>
                </a:solidFill>
              </a:rPr>
              <a:t>Самовар душа живая –</a:t>
            </a:r>
          </a:p>
          <a:p>
            <a:r>
              <a:rPr lang="ru-RU" dirty="0">
                <a:solidFill>
                  <a:schemeClr val="accent2"/>
                </a:solidFill>
              </a:rPr>
              <a:t>Друг веселью, сказке брат.</a:t>
            </a:r>
          </a:p>
        </p:txBody>
      </p:sp>
      <p:pic>
        <p:nvPicPr>
          <p:cNvPr id="32771" name="Picture 5" descr="autor_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19954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97a5306bd3194229cbf2dbc0a6fdf1c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708275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142976" y="857232"/>
            <a:ext cx="2381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Хохлома</a:t>
            </a:r>
          </a:p>
        </p:txBody>
      </p:sp>
      <p:pic>
        <p:nvPicPr>
          <p:cNvPr id="33795" name="Picture 12" descr="Шестигранник большой"/>
          <p:cNvPicPr>
            <a:picLocks noChangeAspect="1" noChangeArrowheads="1"/>
          </p:cNvPicPr>
          <p:nvPr/>
        </p:nvPicPr>
        <p:blipFill>
          <a:blip r:embed="rId2"/>
          <a:srcRect l="9842" r="9842"/>
          <a:stretch>
            <a:fillRect/>
          </a:stretch>
        </p:blipFill>
        <p:spPr bwMode="auto">
          <a:xfrm>
            <a:off x="179388" y="2420938"/>
            <a:ext cx="4591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4" descr="Пло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990975"/>
            <a:ext cx="4025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6" descr="Хохлома купить 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60350"/>
            <a:ext cx="40513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071802" y="428604"/>
            <a:ext cx="17211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Палех</a:t>
            </a:r>
          </a:p>
        </p:txBody>
      </p:sp>
      <p:pic>
        <p:nvPicPr>
          <p:cNvPr id="34819" name="Picture 6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85850"/>
            <a:ext cx="31686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09550"/>
            <a:ext cx="3673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0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276475"/>
            <a:ext cx="396081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2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149725"/>
            <a:ext cx="374491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4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7244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85786" y="142852"/>
            <a:ext cx="57015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Дымковская игрушка</a:t>
            </a:r>
          </a:p>
        </p:txBody>
      </p:sp>
      <p:pic>
        <p:nvPicPr>
          <p:cNvPr id="35843" name="Picture 6" descr="Дымковская игр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2857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2" descr="2213883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88913"/>
            <a:ext cx="2228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4" descr="click?url=http%3A%2F%2Fmuseu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083050"/>
            <a:ext cx="374332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8" descr="dimk_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076700"/>
            <a:ext cx="3384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0" descr="dimk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908050"/>
            <a:ext cx="26558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03213" y="323850"/>
            <a:ext cx="7164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Матрёшки Сергиев- Посад</a:t>
            </a:r>
          </a:p>
        </p:txBody>
      </p:sp>
      <p:pic>
        <p:nvPicPr>
          <p:cNvPr id="36867" name="Picture 5" descr="Сергиев _ Пос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86256"/>
            <a:ext cx="3537681" cy="235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 Набор матрешек \&quot;Красная Шапочка\&quot;, арт.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44608"/>
            <a:ext cx="3606794" cy="24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Набор матрешек \&quot;Семейка\&quot;, арт.5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786190"/>
            <a:ext cx="3240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3" descr="sp_matrosh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2708275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1" descr="Набор матрешек \&quot;Репка\&quot;, арт.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142984"/>
            <a:ext cx="33829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городецкая роспи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004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 descr="городецкая роспи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8713" y="3500438"/>
            <a:ext cx="2733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1" descr="городецкая роспис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836613"/>
            <a:ext cx="31686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3" descr="городецкая роспис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6035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5" descr="городецкая роспис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500438"/>
            <a:ext cx="23415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6"/>
          <p:cNvSpPr txBox="1">
            <a:spLocks noChangeArrowheads="1"/>
          </p:cNvSpPr>
          <p:nvPr/>
        </p:nvSpPr>
        <p:spPr bwMode="auto">
          <a:xfrm>
            <a:off x="519113" y="107950"/>
            <a:ext cx="438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Городецкая роспись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Балалай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3763" y="2276475"/>
            <a:ext cx="2747962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 descr="Балалай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644900"/>
            <a:ext cx="2324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9" descr="Балалай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2738" y="188913"/>
            <a:ext cx="23352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1" descr="Балалай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276475"/>
            <a:ext cx="287972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1571604" y="357166"/>
            <a:ext cx="29399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Балалайки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i?id=372551299-3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828198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Навчання в Росії</a:t>
            </a:r>
          </a:p>
        </p:txBody>
      </p:sp>
      <p:pic>
        <p:nvPicPr>
          <p:cNvPr id="2060" name="Picture 12" descr="i?id=135822099-0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428868"/>
            <a:ext cx="6572296" cy="395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071670" y="4795897"/>
            <a:ext cx="4769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Белый цвет – берёзка.</a:t>
            </a:r>
          </a:p>
          <a:p>
            <a:r>
              <a:rPr lang="ru-RU" sz="3200" dirty="0">
                <a:solidFill>
                  <a:schemeClr val="accent2"/>
                </a:solidFill>
              </a:rPr>
              <a:t>Синий - неба цвет.</a:t>
            </a:r>
          </a:p>
          <a:p>
            <a:r>
              <a:rPr lang="ru-RU" sz="3200" dirty="0">
                <a:solidFill>
                  <a:schemeClr val="accent2"/>
                </a:solidFill>
              </a:rPr>
              <a:t>Красная полоска-</a:t>
            </a:r>
          </a:p>
          <a:p>
            <a:r>
              <a:rPr lang="ru-RU" sz="3200" dirty="0">
                <a:solidFill>
                  <a:schemeClr val="accent2"/>
                </a:solidFill>
              </a:rPr>
              <a:t>Солнечный рассвет.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214546" y="0"/>
            <a:ext cx="44451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7172" name="Picture 6" descr="ф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857232"/>
            <a:ext cx="57610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http://intuitturbotax.files.wordpress.com/2010/01/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9540875" cy="6811962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3850" y="14288"/>
            <a:ext cx="8820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 err="1">
                <a:latin typeface="Constantia" pitchFamily="18" charset="0"/>
              </a:rPr>
              <a:t>Середня</a:t>
            </a:r>
            <a:r>
              <a:rPr lang="ru-RU" sz="3200" b="1" dirty="0">
                <a:latin typeface="Constantia" pitchFamily="18" charset="0"/>
              </a:rPr>
              <a:t> </a:t>
            </a:r>
            <a:r>
              <a:rPr lang="ru-RU" sz="3200" b="1" dirty="0" err="1">
                <a:latin typeface="Constantia" pitchFamily="18" charset="0"/>
              </a:rPr>
              <a:t>освіта</a:t>
            </a:r>
            <a:r>
              <a:rPr lang="ru-RU" sz="3200" b="1" dirty="0">
                <a:latin typeface="Constantia" pitchFamily="18" charset="0"/>
              </a:rPr>
              <a:t> </a:t>
            </a:r>
            <a:r>
              <a:rPr lang="ru-RU" sz="3200" b="1" dirty="0" err="1">
                <a:latin typeface="Constantia" pitchFamily="18" charset="0"/>
              </a:rPr>
              <a:t>є</a:t>
            </a:r>
            <a:r>
              <a:rPr lang="ru-RU" sz="3200" b="1" dirty="0">
                <a:latin typeface="Constantia" pitchFamily="18" charset="0"/>
              </a:rPr>
              <a:t> </a:t>
            </a:r>
            <a:r>
              <a:rPr lang="ru-RU" sz="3200" b="1" dirty="0" err="1">
                <a:latin typeface="Constantia" pitchFamily="18" charset="0"/>
              </a:rPr>
              <a:t>обов'язковою</a:t>
            </a:r>
            <a:r>
              <a:rPr lang="ru-RU" sz="3200" b="1" dirty="0">
                <a:latin typeface="Constantia" pitchFamily="18" charset="0"/>
              </a:rPr>
              <a:t> в </a:t>
            </a:r>
            <a:r>
              <a:rPr lang="ru-RU" sz="3200" b="1" dirty="0" err="1">
                <a:latin typeface="Constantia" pitchFamily="18" charset="0"/>
              </a:rPr>
              <a:t>Росії</a:t>
            </a:r>
            <a:r>
              <a:rPr lang="ru-RU" sz="3200" b="1" dirty="0">
                <a:latin typeface="Constantia" pitchFamily="18" charset="0"/>
              </a:rPr>
              <a:t>. </a:t>
            </a:r>
            <a:r>
              <a:rPr lang="ru-RU" sz="3200" b="1" dirty="0" err="1">
                <a:latin typeface="Constantia" pitchFamily="18" charset="0"/>
              </a:rPr>
              <a:t>Діти</a:t>
            </a:r>
            <a:r>
              <a:rPr lang="ru-RU" sz="3200" b="1" dirty="0">
                <a:latin typeface="Constantia" pitchFamily="18" charset="0"/>
              </a:rPr>
              <a:t> </a:t>
            </a:r>
            <a:r>
              <a:rPr lang="ru-RU" sz="3200" b="1" dirty="0" err="1">
                <a:latin typeface="Constantia" pitchFamily="18" charset="0"/>
              </a:rPr>
              <a:t>починають</a:t>
            </a:r>
            <a:r>
              <a:rPr lang="ru-RU" sz="3200" b="1" dirty="0">
                <a:latin typeface="Constantia" pitchFamily="18" charset="0"/>
              </a:rPr>
              <a:t> </a:t>
            </a:r>
            <a:r>
              <a:rPr lang="ru-RU" sz="3200" b="1" dirty="0" err="1">
                <a:latin typeface="Constantia" pitchFamily="18" charset="0"/>
              </a:rPr>
              <a:t>відвідувати</a:t>
            </a:r>
            <a:r>
              <a:rPr lang="ru-RU" sz="3200" b="1" dirty="0">
                <a:latin typeface="Constantia" pitchFamily="18" charset="0"/>
              </a:rPr>
              <a:t> школу у </a:t>
            </a:r>
            <a:r>
              <a:rPr lang="ru-RU" sz="3200" b="1" dirty="0" err="1">
                <a:latin typeface="Constantia" pitchFamily="18" charset="0"/>
              </a:rPr>
              <a:t>віці</a:t>
            </a:r>
            <a:r>
              <a:rPr lang="ru-RU" sz="3200" b="1" dirty="0">
                <a:latin typeface="Constantia" pitchFamily="18" charset="0"/>
              </a:rPr>
              <a:t> 6 </a:t>
            </a:r>
            <a:r>
              <a:rPr lang="ru-RU" sz="3200" b="1" dirty="0" err="1">
                <a:latin typeface="Constantia" pitchFamily="18" charset="0"/>
              </a:rPr>
              <a:t>і</a:t>
            </a:r>
            <a:r>
              <a:rPr lang="ru-RU" sz="3200" b="1" dirty="0">
                <a:latin typeface="Constantia" pitchFamily="18" charset="0"/>
              </a:rPr>
              <a:t> </a:t>
            </a:r>
            <a:r>
              <a:rPr lang="ru-RU" sz="3200" b="1" dirty="0" err="1">
                <a:latin typeface="Constantia" pitchFamily="18" charset="0"/>
              </a:rPr>
              <a:t>закінчується</a:t>
            </a:r>
            <a:r>
              <a:rPr lang="ru-RU" sz="3200" b="1" dirty="0">
                <a:latin typeface="Constantia" pitchFamily="18" charset="0"/>
              </a:rPr>
              <a:t> </a:t>
            </a:r>
            <a:r>
              <a:rPr lang="ru-RU" sz="3200" b="1" dirty="0" smtClean="0">
                <a:latin typeface="Constantia" pitchFamily="18" charset="0"/>
              </a:rPr>
              <a:t>в 17 </a:t>
            </a:r>
            <a:r>
              <a:rPr lang="ru-RU" sz="3200" b="1" dirty="0" err="1" smtClean="0">
                <a:latin typeface="Constantia" pitchFamily="18" charset="0"/>
              </a:rPr>
              <a:t>років</a:t>
            </a:r>
            <a:r>
              <a:rPr lang="ru-RU" sz="3200" b="1" dirty="0" smtClean="0">
                <a:latin typeface="Constantia" pitchFamily="18" charset="0"/>
              </a:rPr>
              <a:t>.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endParaRPr lang="ru-RU" sz="28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7" name="Picture 7" descr="i?id=258903830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39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Росії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введена 5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бальна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система.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28802"/>
            <a:ext cx="93351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Дякуємо за увагу</a:t>
            </a:r>
          </a:p>
          <a:p>
            <a:pPr algn="ctr"/>
            <a:r>
              <a:rPr lang="uk-UA" sz="7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 нових зустрічей!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14480" y="5084763"/>
            <a:ext cx="72152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pPr algn="ctr"/>
            <a:r>
              <a:rPr lang="ru-RU" sz="2800" dirty="0">
                <a:solidFill>
                  <a:schemeClr val="accent2"/>
                </a:solidFill>
              </a:rPr>
              <a:t>Москва – это башни Кремля.</a:t>
            </a:r>
          </a:p>
          <a:p>
            <a:pPr algn="ctr"/>
            <a:r>
              <a:rPr lang="ru-RU" sz="2800" dirty="0">
                <a:solidFill>
                  <a:schemeClr val="accent2"/>
                </a:solidFill>
              </a:rPr>
              <a:t>Москва – это сердце </a:t>
            </a:r>
            <a:r>
              <a:rPr lang="ru-RU" sz="2800" dirty="0" smtClean="0">
                <a:solidFill>
                  <a:schemeClr val="accent2"/>
                </a:solidFill>
              </a:rPr>
              <a:t>России.</a:t>
            </a:r>
            <a:endParaRPr lang="ru-RU" sz="2800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9220" name="Picture 6" descr="moscow_0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герб Москв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500298" y="142852"/>
            <a:ext cx="6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МОСКВА – СТОЛИЦА РОССИИ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5"/>
          <p:cNvSpPr>
            <a:spLocks noChangeArrowheads="1"/>
          </p:cNvSpPr>
          <p:nvPr/>
        </p:nvSpPr>
        <p:spPr bwMode="auto">
          <a:xfrm>
            <a:off x="1285852" y="0"/>
            <a:ext cx="24590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latin typeface="Bookman Old Style" pitchFamily="18" charset="0"/>
              </a:rPr>
              <a:t>Москва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741363"/>
            <a:ext cx="4749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960688"/>
            <a:ext cx="492283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0"/>
            <a:ext cx="392905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429132"/>
            <a:ext cx="3576852" cy="22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moscow_001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456966" cy="67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latin typeface="Bookman Old Style" pitchFamily="18" charset="0"/>
              </a:rPr>
              <a:t>Население</a:t>
            </a:r>
            <a:r>
              <a:rPr lang="uk-UA" dirty="0" smtClean="0">
                <a:latin typeface="Bookman Old Style" pitchFamily="18" charset="0"/>
              </a:rPr>
              <a:t> </a:t>
            </a:r>
            <a:r>
              <a:rPr lang="uk-UA" dirty="0" err="1" smtClean="0">
                <a:latin typeface="Bookman Old Style" pitchFamily="18" charset="0"/>
              </a:rPr>
              <a:t>России</a:t>
            </a:r>
            <a:r>
              <a:rPr lang="uk-UA" dirty="0" smtClean="0">
                <a:latin typeface="Bookman Old Style" pitchFamily="18" charset="0"/>
              </a:rPr>
              <a:t>: </a:t>
            </a:r>
            <a:r>
              <a:rPr lang="uk-UA" dirty="0">
                <a:latin typeface="Bookman Old Style" pitchFamily="18" charset="0"/>
              </a:rPr>
              <a:t>140 млн. </a:t>
            </a:r>
            <a:r>
              <a:rPr lang="uk-UA" dirty="0" err="1" smtClean="0">
                <a:latin typeface="Bookman Old Style" pitchFamily="18" charset="0"/>
              </a:rPr>
              <a:t>человек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В </a:t>
            </a:r>
            <a:r>
              <a:rPr lang="uk-UA" dirty="0" err="1" smtClean="0">
                <a:latin typeface="Bookman Old Style" pitchFamily="18" charset="0"/>
              </a:rPr>
              <a:t>Москве</a:t>
            </a:r>
            <a:r>
              <a:rPr lang="uk-UA" dirty="0" smtClean="0">
                <a:latin typeface="Bookman Old Style" pitchFamily="18" charset="0"/>
              </a:rPr>
              <a:t> </a:t>
            </a:r>
            <a:r>
              <a:rPr lang="uk-UA" dirty="0" err="1" smtClean="0">
                <a:latin typeface="Bookman Old Style" pitchFamily="18" charset="0"/>
              </a:rPr>
              <a:t>проживает</a:t>
            </a:r>
            <a:r>
              <a:rPr lang="uk-UA" dirty="0" smtClean="0">
                <a:latin typeface="Bookman Old Style" pitchFamily="18" charset="0"/>
              </a:rPr>
              <a:t> 11 </a:t>
            </a:r>
            <a:r>
              <a:rPr lang="uk-UA" dirty="0">
                <a:latin typeface="Bookman Old Style" pitchFamily="18" charset="0"/>
              </a:rPr>
              <a:t>млн. </a:t>
            </a:r>
            <a:r>
              <a:rPr lang="uk-UA" dirty="0" err="1" smtClean="0">
                <a:latin typeface="Bookman Old Style" pitchFamily="18" charset="0"/>
              </a:rPr>
              <a:t>жителей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Крупнейшие города</a:t>
            </a:r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83581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В России имеется 11 городов с численностью населения более 1 </a:t>
            </a:r>
            <a:r>
              <a:rPr lang="ru-RU" dirty="0" err="1">
                <a:latin typeface="+mn-lt"/>
              </a:rPr>
              <a:t>млн</a:t>
            </a:r>
            <a:r>
              <a:rPr lang="ru-RU" dirty="0">
                <a:latin typeface="+mn-lt"/>
              </a:rPr>
              <a:t> человек: Москва, Санкт-Петербург, Новосибирск, Екатеринбург, Нижний Новгород, Казань, Самара, Омск, Челябинск, Ростов-на-Дону, Уфа.</a:t>
            </a:r>
          </a:p>
        </p:txBody>
      </p:sp>
      <p:pic>
        <p:nvPicPr>
          <p:cNvPr id="12292" name="Picture 6" descr="D:\mygeography\Презентации\Россия\novosib2.jpg"/>
          <p:cNvPicPr>
            <a:picLocks noChangeAspect="1" noChangeArrowheads="1"/>
          </p:cNvPicPr>
          <p:nvPr/>
        </p:nvPicPr>
        <p:blipFill>
          <a:blip r:embed="rId2"/>
          <a:srcRect l="5669" r="5669"/>
          <a:stretch>
            <a:fillRect/>
          </a:stretch>
        </p:blipFill>
        <p:spPr bwMode="auto">
          <a:xfrm>
            <a:off x="5572125" y="4143375"/>
            <a:ext cx="33655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D:\mygeography\Презентации\Россия\sp1.jpg"/>
          <p:cNvPicPr>
            <a:picLocks noChangeAspect="1" noChangeArrowheads="1"/>
          </p:cNvPicPr>
          <p:nvPr/>
        </p:nvPicPr>
        <p:blipFill>
          <a:blip r:embed="rId3"/>
          <a:srcRect l="7874" r="7874"/>
          <a:stretch>
            <a:fillRect/>
          </a:stretch>
        </p:blipFill>
        <p:spPr bwMode="auto">
          <a:xfrm>
            <a:off x="2928938" y="3643313"/>
            <a:ext cx="30083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D:\mygeography\Презентации\Россия\moscow2.jpg"/>
          <p:cNvPicPr>
            <a:picLocks noChangeAspect="1" noChangeArrowheads="1"/>
          </p:cNvPicPr>
          <p:nvPr/>
        </p:nvPicPr>
        <p:blipFill>
          <a:blip r:embed="rId4"/>
          <a:srcRect l="6749" r="6749"/>
          <a:stretch>
            <a:fillRect/>
          </a:stretch>
        </p:blipFill>
        <p:spPr bwMode="auto">
          <a:xfrm>
            <a:off x="142844" y="2643182"/>
            <a:ext cx="29702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969</Words>
  <Application>Microsoft Office PowerPoint</Application>
  <PresentationFormat>Экран (4:3)</PresentationFormat>
  <Paragraphs>236</Paragraphs>
  <Slides>52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Arial</vt:lpstr>
      <vt:lpstr>Calibri</vt:lpstr>
      <vt:lpstr>Оформление по умолчанию</vt:lpstr>
      <vt:lpstr>Слайд 1</vt:lpstr>
      <vt:lpstr>Россия</vt:lpstr>
      <vt:lpstr>Слайд 3</vt:lpstr>
      <vt:lpstr>Слайд 4</vt:lpstr>
      <vt:lpstr>Слайд 5</vt:lpstr>
      <vt:lpstr>Слайд 6</vt:lpstr>
      <vt:lpstr>Слайд 7</vt:lpstr>
      <vt:lpstr>Слайд 8</vt:lpstr>
      <vt:lpstr>Крупнейшие города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Кухня! 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1</cp:lastModifiedBy>
  <cp:revision>56</cp:revision>
  <dcterms:created xsi:type="dcterms:W3CDTF">2008-02-07T16:31:21Z</dcterms:created>
  <dcterms:modified xsi:type="dcterms:W3CDTF">2012-10-22T19:31:34Z</dcterms:modified>
</cp:coreProperties>
</file>