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690F2A-93E6-4105-BB33-D2FAF3BB7674}" type="datetimeFigureOut">
              <a:rPr lang="uk-UA" smtClean="0"/>
              <a:t>31.03.2013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3F19EF-CC5A-49F1-AC18-3C8B39CDBF33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980728"/>
            <a:ext cx="849694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Формули коренів </a:t>
            </a:r>
          </a:p>
          <a:p>
            <a:pPr algn="ctr"/>
            <a:r>
              <a:rPr lang="uk-U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квадратного рівняння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67644" y="4437112"/>
                <a:ext cx="655272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6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6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6000" b="0" i="1" smtClean="0">
                        <a:latin typeface="Cambria Math"/>
                      </a:rPr>
                      <m:t>+</m:t>
                    </m:r>
                    <m:r>
                      <a:rPr lang="en-US" sz="6000" b="0" i="1" smtClean="0">
                        <a:latin typeface="Cambria Math"/>
                      </a:rPr>
                      <m:t>𝑏𝑥</m:t>
                    </m:r>
                    <m:r>
                      <a:rPr lang="en-US" sz="6000" b="0" i="1" smtClean="0">
                        <a:latin typeface="Cambria Math"/>
                      </a:rPr>
                      <m:t>+</m:t>
                    </m:r>
                    <m:r>
                      <a:rPr lang="en-US" sz="6000" b="0" i="1" smtClean="0">
                        <a:latin typeface="Cambria Math"/>
                      </a:rPr>
                      <m:t>𝑐</m:t>
                    </m:r>
                    <m:r>
                      <a:rPr lang="en-US" sz="6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uk-UA" sz="6000" dirty="0" smtClean="0"/>
                  <a:t>,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644" y="4437112"/>
                <a:ext cx="6552728" cy="1015663"/>
              </a:xfrm>
              <a:prstGeom prst="rect">
                <a:avLst/>
              </a:prstGeom>
              <a:blipFill rotWithShape="1">
                <a:blip r:embed="rId2"/>
                <a:stretch>
                  <a:fillRect t="-18072" b="-4036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75856" y="5452775"/>
                <a:ext cx="225311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/>
                        </a:rPr>
                        <m:t>𝑎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uk-UA" sz="6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5452775"/>
                <a:ext cx="2253117" cy="10156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6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uk-UA" dirty="0" smtClean="0"/>
              <a:t>Розв’яжіть усно: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124744"/>
            <a:ext cx="9324528" cy="5400600"/>
          </a:xfrm>
        </p:spPr>
        <p:txBody>
          <a:bodyPr/>
          <a:lstStyle/>
          <a:p>
            <a:pPr marL="137160" indent="0">
              <a:buNone/>
            </a:pPr>
            <a:r>
              <a:rPr lang="uk-UA" dirty="0" smtClean="0"/>
              <a:t>1. Скільки </a:t>
            </a:r>
            <a:r>
              <a:rPr lang="uk-UA" dirty="0"/>
              <a:t>коренів має квадратне рівняння </a:t>
            </a:r>
            <a:r>
              <a:rPr lang="uk-UA" i="1" dirty="0"/>
              <a:t>ах</a:t>
            </a:r>
            <a:r>
              <a:rPr lang="uk-UA" i="1" baseline="30000" dirty="0"/>
              <a:t>2</a:t>
            </a:r>
            <a:r>
              <a:rPr lang="uk-UA" i="1" dirty="0"/>
              <a:t> + </a:t>
            </a:r>
            <a:r>
              <a:rPr lang="en-US" i="1" dirty="0"/>
              <a:t>b</a:t>
            </a:r>
            <a:r>
              <a:rPr lang="uk-UA" i="1" dirty="0"/>
              <a:t>х + с = 0</a:t>
            </a:r>
            <a:r>
              <a:rPr lang="uk-UA" dirty="0"/>
              <a:t>, якщо значення виразу </a:t>
            </a:r>
            <a:r>
              <a:rPr lang="en-US" i="1" dirty="0"/>
              <a:t>b</a:t>
            </a:r>
            <a:r>
              <a:rPr lang="ru-RU" i="1" baseline="30000" dirty="0"/>
              <a:t>2</a:t>
            </a:r>
            <a:r>
              <a:rPr lang="ru-RU" i="1" dirty="0"/>
              <a:t> – 4</a:t>
            </a:r>
            <a:r>
              <a:rPr lang="en-US" i="1" dirty="0"/>
              <a:t>ac</a:t>
            </a:r>
            <a:r>
              <a:rPr lang="en-US" dirty="0"/>
              <a:t> </a:t>
            </a:r>
            <a:r>
              <a:rPr lang="uk-UA" dirty="0"/>
              <a:t>для нього </a:t>
            </a:r>
            <a:r>
              <a:rPr lang="uk-UA" dirty="0" smtClean="0"/>
              <a:t>дорівнює</a:t>
            </a:r>
          </a:p>
          <a:p>
            <a:pPr marL="137160" indent="0">
              <a:buNone/>
            </a:pPr>
            <a:r>
              <a:rPr lang="uk-UA" dirty="0" smtClean="0"/>
              <a:t> </a:t>
            </a:r>
            <a:r>
              <a:rPr lang="uk-UA" dirty="0"/>
              <a:t>а) 16; </a:t>
            </a:r>
            <a:r>
              <a:rPr lang="uk-UA" dirty="0" smtClean="0"/>
              <a:t>                                       б</a:t>
            </a:r>
            <a:r>
              <a:rPr lang="uk-UA" dirty="0"/>
              <a:t>) – 5; </a:t>
            </a:r>
            <a:endParaRPr lang="uk-UA" dirty="0" smtClean="0"/>
          </a:p>
          <a:p>
            <a:pPr marL="137160" indent="0">
              <a:buNone/>
            </a:pPr>
            <a:r>
              <a:rPr lang="uk-UA" dirty="0"/>
              <a:t> </a:t>
            </a:r>
            <a:r>
              <a:rPr lang="uk-UA" dirty="0" smtClean="0"/>
              <a:t>в) </a:t>
            </a:r>
            <a:r>
              <a:rPr lang="uk-UA" dirty="0"/>
              <a:t>0; </a:t>
            </a:r>
            <a:r>
              <a:rPr lang="uk-UA" dirty="0" smtClean="0"/>
              <a:t>                                         г</a:t>
            </a:r>
            <a:r>
              <a:rPr lang="uk-UA" dirty="0"/>
              <a:t>) </a:t>
            </a:r>
            <a:r>
              <a:rPr lang="uk-UA" dirty="0" smtClean="0"/>
              <a:t>5;</a:t>
            </a:r>
          </a:p>
          <a:p>
            <a:pPr marL="137160" lvl="0" indent="0">
              <a:buNone/>
            </a:pPr>
            <a:r>
              <a:rPr lang="uk-UA" dirty="0" smtClean="0"/>
              <a:t>2. Знайдіть значення виразу </a:t>
            </a:r>
            <a:r>
              <a:rPr lang="en-US" i="1" dirty="0" smtClean="0"/>
              <a:t>b</a:t>
            </a:r>
            <a:r>
              <a:rPr lang="ru-RU" i="1" baseline="30000" dirty="0" smtClean="0"/>
              <a:t>2</a:t>
            </a:r>
            <a:r>
              <a:rPr lang="ru-RU" i="1" dirty="0" smtClean="0"/>
              <a:t> – 4</a:t>
            </a:r>
            <a:r>
              <a:rPr lang="en-US" i="1" dirty="0" smtClean="0"/>
              <a:t>ac</a:t>
            </a:r>
            <a:r>
              <a:rPr lang="uk-UA" dirty="0" smtClean="0"/>
              <a:t>, якщо а = 1; </a:t>
            </a:r>
            <a:r>
              <a:rPr lang="en-US" dirty="0" smtClean="0"/>
              <a:t>b </a:t>
            </a:r>
            <a:r>
              <a:rPr lang="uk-UA" dirty="0" smtClean="0"/>
              <a:t>= - 6; </a:t>
            </a:r>
          </a:p>
          <a:p>
            <a:pPr marL="137160" lvl="0" indent="0">
              <a:buNone/>
            </a:pPr>
            <a:r>
              <a:rPr lang="en-US" dirty="0" smtClean="0"/>
              <a:t>    </a:t>
            </a:r>
            <a:r>
              <a:rPr lang="uk-UA" dirty="0" smtClean="0"/>
              <a:t>с = -27.</a:t>
            </a:r>
          </a:p>
          <a:p>
            <a:pPr marL="137160" lvl="0" indent="0">
              <a:buNone/>
            </a:pPr>
            <a:endParaRPr lang="uk-UA" dirty="0" smtClean="0"/>
          </a:p>
          <a:p>
            <a:pPr marL="137160" lvl="0" indent="0">
              <a:buNone/>
            </a:pPr>
            <a:r>
              <a:rPr lang="uk-UA" dirty="0" smtClean="0"/>
              <a:t>3. Знайдіть </a:t>
            </a:r>
            <a:r>
              <a:rPr lang="uk-UA" dirty="0"/>
              <a:t>значення виразу </a:t>
            </a:r>
            <a:r>
              <a:rPr lang="en-US" i="1" dirty="0"/>
              <a:t> </a:t>
            </a:r>
            <a:r>
              <a:rPr lang="uk-UA" i="1" dirty="0" smtClean="0"/>
              <a:t>                   </a:t>
            </a:r>
            <a:r>
              <a:rPr lang="uk-UA" dirty="0" smtClean="0"/>
              <a:t>якщо</a:t>
            </a:r>
            <a:r>
              <a:rPr lang="uk-UA" dirty="0"/>
              <a:t>:</a:t>
            </a:r>
            <a:r>
              <a:rPr lang="uk-UA" i="1" dirty="0"/>
              <a:t> </a:t>
            </a:r>
            <a:r>
              <a:rPr lang="uk-UA" dirty="0"/>
              <a:t>а =</a:t>
            </a:r>
            <a:r>
              <a:rPr lang="ru-RU" dirty="0"/>
              <a:t>2</a:t>
            </a:r>
            <a:r>
              <a:rPr lang="uk-UA" dirty="0"/>
              <a:t>, </a:t>
            </a:r>
            <a:r>
              <a:rPr lang="en-US" dirty="0"/>
              <a:t>D </a:t>
            </a:r>
            <a:r>
              <a:rPr lang="uk-UA" dirty="0"/>
              <a:t>= </a:t>
            </a:r>
            <a:r>
              <a:rPr lang="ru-RU" dirty="0"/>
              <a:t>9</a:t>
            </a:r>
            <a:r>
              <a:rPr lang="uk-UA" dirty="0"/>
              <a:t>; </a:t>
            </a:r>
            <a:r>
              <a:rPr lang="en-US" dirty="0" smtClean="0"/>
              <a:t>   </a:t>
            </a:r>
          </a:p>
          <a:p>
            <a:pPr marL="137160" lvl="0" indent="0">
              <a:buNone/>
            </a:pPr>
            <a:r>
              <a:rPr lang="en-US" dirty="0"/>
              <a:t> </a:t>
            </a:r>
            <a:r>
              <a:rPr lang="en-US" dirty="0" smtClean="0"/>
              <a:t>   b </a:t>
            </a:r>
            <a:r>
              <a:rPr lang="uk-UA" dirty="0"/>
              <a:t>= </a:t>
            </a:r>
            <a:r>
              <a:rPr lang="ru-RU" dirty="0"/>
              <a:t>- 1.</a:t>
            </a:r>
            <a:endParaRPr lang="uk-UA" dirty="0"/>
          </a:p>
          <a:p>
            <a:pPr marL="137160" indent="0">
              <a:buNone/>
            </a:pP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386920" y="203381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два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6920" y="2615902"/>
            <a:ext cx="1168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один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20338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не має розв’язків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3010" y="2618591"/>
            <a:ext cx="691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два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077072"/>
            <a:ext cx="2575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Відповідь: 144.</a:t>
            </a:r>
            <a:endParaRPr lang="uk-UA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45594" y="4395801"/>
                <a:ext cx="1655649" cy="869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594" y="4395801"/>
                <a:ext cx="1655649" cy="8693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91424" y="5733256"/>
            <a:ext cx="340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Відповідь:</a:t>
            </a:r>
            <a:r>
              <a:rPr lang="en-US" sz="2800" dirty="0" smtClean="0">
                <a:solidFill>
                  <a:srgbClr val="FF0000"/>
                </a:solidFill>
              </a:rPr>
              <a:t> 1; -0,5.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38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uk-UA" dirty="0" smtClean="0"/>
              <a:t>Вправи з підручника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>
            <a:normAutofit lnSpcReduction="10000"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№ 612  (1,3) </a:t>
            </a:r>
            <a:r>
              <a:rPr lang="uk-UA" sz="3200" dirty="0"/>
              <a:t>Знайдіть дискримінант і визначте кількість коренів рівняння</a:t>
            </a:r>
          </a:p>
          <a:p>
            <a:r>
              <a:rPr lang="uk-UA" sz="3200" dirty="0">
                <a:solidFill>
                  <a:srgbClr val="FF0000"/>
                </a:solidFill>
              </a:rPr>
              <a:t>№ 613 (1,4) </a:t>
            </a:r>
            <a:r>
              <a:rPr lang="uk-UA" sz="3200" dirty="0"/>
              <a:t>Яке з наведених рівнянь має два корені</a:t>
            </a:r>
          </a:p>
          <a:p>
            <a:r>
              <a:rPr lang="uk-UA" sz="3200" dirty="0">
                <a:solidFill>
                  <a:srgbClr val="FF0000"/>
                </a:solidFill>
              </a:rPr>
              <a:t>№ 615 (1, 9, 10, 14)</a:t>
            </a:r>
            <a:r>
              <a:rPr lang="uk-UA" sz="3200" dirty="0"/>
              <a:t> Розв’яжіть рівняння</a:t>
            </a:r>
          </a:p>
          <a:p>
            <a:r>
              <a:rPr lang="uk-UA" sz="3200" dirty="0">
                <a:solidFill>
                  <a:srgbClr val="FF0000"/>
                </a:solidFill>
              </a:rPr>
              <a:t>№ 617 (2) </a:t>
            </a:r>
            <a:r>
              <a:rPr lang="uk-UA" sz="3200" dirty="0"/>
              <a:t>При яких значеннях змінної значення двочлена </a:t>
            </a:r>
            <a:r>
              <a:rPr lang="uk-UA" sz="3200" i="1" dirty="0"/>
              <a:t>у – 6</a:t>
            </a:r>
            <a:r>
              <a:rPr lang="uk-UA" sz="3200" dirty="0"/>
              <a:t> дорівнює значенню тричлена </a:t>
            </a:r>
            <a:endParaRPr lang="uk-UA" sz="3200" dirty="0" smtClean="0"/>
          </a:p>
          <a:p>
            <a:pPr marL="137160" indent="0">
              <a:buNone/>
            </a:pPr>
            <a:r>
              <a:rPr lang="uk-UA" sz="3200" i="1" dirty="0"/>
              <a:t> </a:t>
            </a:r>
            <a:r>
              <a:rPr lang="uk-UA" sz="3200" i="1" dirty="0" smtClean="0"/>
              <a:t>   </a:t>
            </a:r>
            <a:r>
              <a:rPr lang="en-US" sz="3200" i="1" dirty="0" smtClean="0"/>
              <a:t>y</a:t>
            </a:r>
            <a:r>
              <a:rPr lang="ru-RU" sz="3200" i="1" baseline="30000" dirty="0"/>
              <a:t>2</a:t>
            </a:r>
            <a:r>
              <a:rPr lang="ru-RU" sz="3200" i="1" dirty="0"/>
              <a:t> – 9</a:t>
            </a:r>
            <a:r>
              <a:rPr lang="en-US" sz="3200" i="1" dirty="0"/>
              <a:t>y</a:t>
            </a:r>
            <a:r>
              <a:rPr lang="ru-RU" sz="3200" i="1" dirty="0"/>
              <a:t> + 3</a:t>
            </a:r>
            <a:r>
              <a:rPr lang="ru-RU" sz="3200" dirty="0"/>
              <a:t>.</a:t>
            </a:r>
            <a:endParaRPr lang="uk-UA" sz="3200" dirty="0"/>
          </a:p>
          <a:p>
            <a:r>
              <a:rPr lang="ru-RU" sz="3200" dirty="0">
                <a:solidFill>
                  <a:srgbClr val="FF0000"/>
                </a:solidFill>
              </a:rPr>
              <a:t>№ 622 </a:t>
            </a:r>
            <a:r>
              <a:rPr lang="uk-UA" sz="3200" dirty="0"/>
              <a:t>Знайдіть</a:t>
            </a:r>
            <a:r>
              <a:rPr lang="ru-RU" sz="3200" dirty="0"/>
              <a:t> периметр </a:t>
            </a:r>
            <a:r>
              <a:rPr lang="uk-UA" sz="3200" dirty="0"/>
              <a:t>прямокутника, площа якого дорівнює 70 см</a:t>
            </a:r>
            <a:r>
              <a:rPr lang="uk-UA" sz="3200" baseline="30000" dirty="0"/>
              <a:t>2</a:t>
            </a:r>
            <a:r>
              <a:rPr lang="uk-UA" sz="3200" dirty="0"/>
              <a:t>, а одна зі сторін на 9 см більша за другу.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20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/>
              <a:t>Підведення підсумків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uk-UA" dirty="0">
                <a:solidFill>
                  <a:srgbClr val="FF0000"/>
                </a:solidFill>
              </a:rPr>
              <a:t>Закінчити речення:</a:t>
            </a:r>
          </a:p>
          <a:p>
            <a:pPr lvl="0"/>
            <a:r>
              <a:rPr lang="uk-UA" dirty="0"/>
              <a:t>Якщо </a:t>
            </a:r>
            <a:r>
              <a:rPr lang="en-US" i="1" dirty="0"/>
              <a:t>D</a:t>
            </a:r>
            <a:r>
              <a:rPr lang="ru-RU" i="1" dirty="0"/>
              <a:t>&gt;0</a:t>
            </a:r>
            <a:r>
              <a:rPr lang="uk-UA" dirty="0"/>
              <a:t>, то квадратне рівняння </a:t>
            </a:r>
            <a:r>
              <a:rPr lang="uk-UA" i="1" dirty="0"/>
              <a:t>ах</a:t>
            </a:r>
            <a:r>
              <a:rPr lang="uk-UA" i="1" baseline="30000" dirty="0"/>
              <a:t>2</a:t>
            </a:r>
            <a:r>
              <a:rPr lang="uk-UA" i="1" dirty="0"/>
              <a:t> + </a:t>
            </a:r>
            <a:r>
              <a:rPr lang="en-US" i="1" dirty="0"/>
              <a:t>b</a:t>
            </a:r>
            <a:r>
              <a:rPr lang="uk-UA" i="1" dirty="0"/>
              <a:t>х + с = 0</a:t>
            </a:r>
            <a:r>
              <a:rPr lang="uk-UA" dirty="0"/>
              <a:t> має …</a:t>
            </a:r>
          </a:p>
          <a:p>
            <a:pPr lvl="0"/>
            <a:r>
              <a:rPr lang="uk-UA" dirty="0"/>
              <a:t>Дискримінант квадратного рівняння </a:t>
            </a:r>
            <a:r>
              <a:rPr lang="uk-UA" i="1" dirty="0"/>
              <a:t>ах</a:t>
            </a:r>
            <a:r>
              <a:rPr lang="uk-UA" i="1" baseline="30000" dirty="0"/>
              <a:t>2</a:t>
            </a:r>
            <a:r>
              <a:rPr lang="uk-UA" i="1" dirty="0"/>
              <a:t> + </a:t>
            </a:r>
            <a:r>
              <a:rPr lang="en-US" i="1" dirty="0"/>
              <a:t>b</a:t>
            </a:r>
            <a:r>
              <a:rPr lang="uk-UA" i="1" dirty="0"/>
              <a:t>х + с = 0</a:t>
            </a:r>
            <a:r>
              <a:rPr lang="uk-UA" dirty="0"/>
              <a:t> – це вираз …</a:t>
            </a:r>
          </a:p>
          <a:p>
            <a:pPr lvl="0"/>
            <a:r>
              <a:rPr lang="uk-UA" dirty="0"/>
              <a:t>Якщо дискримінант  </a:t>
            </a:r>
            <a:r>
              <a:rPr lang="en-US" i="1" dirty="0"/>
              <a:t>D</a:t>
            </a:r>
            <a:r>
              <a:rPr lang="ru-RU" i="1" dirty="0"/>
              <a:t> = 0</a:t>
            </a:r>
            <a:r>
              <a:rPr lang="uk-UA" dirty="0"/>
              <a:t>, то квадратне рівняння </a:t>
            </a:r>
            <a:r>
              <a:rPr lang="uk-UA" i="1" dirty="0"/>
              <a:t>ах</a:t>
            </a:r>
            <a:r>
              <a:rPr lang="uk-UA" i="1" baseline="30000" dirty="0"/>
              <a:t>2</a:t>
            </a:r>
            <a:r>
              <a:rPr lang="uk-UA" i="1" dirty="0"/>
              <a:t> + </a:t>
            </a:r>
            <a:r>
              <a:rPr lang="en-US" i="1" dirty="0"/>
              <a:t>b</a:t>
            </a:r>
            <a:r>
              <a:rPr lang="uk-UA" i="1" dirty="0"/>
              <a:t>х + с = 0 </a:t>
            </a:r>
            <a:r>
              <a:rPr lang="uk-UA" dirty="0"/>
              <a:t>має …</a:t>
            </a:r>
          </a:p>
          <a:p>
            <a:pPr lvl="0"/>
            <a:r>
              <a:rPr lang="uk-UA" dirty="0"/>
              <a:t>Формула коренів квадратного рівняння </a:t>
            </a:r>
            <a:r>
              <a:rPr lang="uk-UA" i="1" dirty="0"/>
              <a:t>ах</a:t>
            </a:r>
            <a:r>
              <a:rPr lang="uk-UA" i="1" baseline="30000" dirty="0"/>
              <a:t>2</a:t>
            </a:r>
            <a:r>
              <a:rPr lang="uk-UA" i="1" dirty="0"/>
              <a:t> + </a:t>
            </a:r>
            <a:r>
              <a:rPr lang="en-US" i="1" dirty="0"/>
              <a:t>b</a:t>
            </a:r>
            <a:r>
              <a:rPr lang="uk-UA" i="1" dirty="0"/>
              <a:t>х + с = 0 </a:t>
            </a:r>
            <a:r>
              <a:rPr lang="uk-UA" dirty="0"/>
              <a:t>має вигляд …</a:t>
            </a:r>
          </a:p>
          <a:p>
            <a:pPr lvl="0"/>
            <a:r>
              <a:rPr lang="uk-UA" dirty="0"/>
              <a:t>Якщо дискримінант  </a:t>
            </a:r>
            <a:r>
              <a:rPr lang="en-US" i="1" dirty="0"/>
              <a:t>D</a:t>
            </a:r>
            <a:r>
              <a:rPr lang="ru-RU" i="1" dirty="0"/>
              <a:t> &lt; 0</a:t>
            </a:r>
            <a:r>
              <a:rPr lang="uk-UA" dirty="0"/>
              <a:t>, то квадратне рівняння </a:t>
            </a:r>
            <a:endParaRPr lang="uk-UA" dirty="0" smtClean="0"/>
          </a:p>
          <a:p>
            <a:pPr lvl="0"/>
            <a:r>
              <a:rPr lang="uk-UA" i="1" dirty="0" smtClean="0"/>
              <a:t>ах</a:t>
            </a:r>
            <a:r>
              <a:rPr lang="uk-UA" i="1" baseline="30000" dirty="0" smtClean="0"/>
              <a:t>2</a:t>
            </a:r>
            <a:r>
              <a:rPr lang="uk-UA" i="1" dirty="0" smtClean="0"/>
              <a:t> </a:t>
            </a:r>
            <a:r>
              <a:rPr lang="uk-UA" i="1" dirty="0"/>
              <a:t>+ </a:t>
            </a:r>
            <a:r>
              <a:rPr lang="en-US" i="1" dirty="0"/>
              <a:t>b</a:t>
            </a:r>
            <a:r>
              <a:rPr lang="uk-UA" i="1" dirty="0"/>
              <a:t>х + с = 0 </a:t>
            </a:r>
            <a:r>
              <a:rPr lang="uk-UA" dirty="0"/>
              <a:t> …</a:t>
            </a:r>
          </a:p>
          <a:p>
            <a:pPr lvl="0"/>
            <a:r>
              <a:rPr lang="uk-UA" dirty="0"/>
              <a:t>Алгоритм розв’язування квадратного рівняння </a:t>
            </a:r>
            <a:endParaRPr lang="uk-UA" dirty="0" smtClean="0"/>
          </a:p>
          <a:p>
            <a:pPr marL="137160" lvl="0" indent="0">
              <a:buNone/>
            </a:pPr>
            <a:r>
              <a:rPr lang="uk-UA" i="1" dirty="0"/>
              <a:t> </a:t>
            </a:r>
            <a:r>
              <a:rPr lang="uk-UA" i="1" dirty="0" smtClean="0"/>
              <a:t>    ах</a:t>
            </a:r>
            <a:r>
              <a:rPr lang="uk-UA" i="1" baseline="30000" dirty="0" smtClean="0"/>
              <a:t>2</a:t>
            </a:r>
            <a:r>
              <a:rPr lang="uk-UA" i="1" dirty="0" smtClean="0"/>
              <a:t> </a:t>
            </a:r>
            <a:r>
              <a:rPr lang="uk-UA" i="1" dirty="0"/>
              <a:t>+ </a:t>
            </a:r>
            <a:r>
              <a:rPr lang="en-US" i="1" dirty="0"/>
              <a:t>b</a:t>
            </a:r>
            <a:r>
              <a:rPr lang="uk-UA" i="1" dirty="0"/>
              <a:t>х + с = 0 …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39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63920"/>
          </a:xfrm>
        </p:spPr>
        <p:txBody>
          <a:bodyPr/>
          <a:lstStyle/>
          <a:p>
            <a:r>
              <a:rPr lang="uk-UA" dirty="0" smtClean="0"/>
              <a:t>Домашнє завдання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52568"/>
          </a:xfrm>
        </p:spPr>
        <p:txBody>
          <a:bodyPr/>
          <a:lstStyle/>
          <a:p>
            <a:r>
              <a:rPr lang="uk-UA" sz="4000" dirty="0"/>
              <a:t>п. 18 вивчити формули дискримінанту і коренів квадратного рівняння. </a:t>
            </a:r>
            <a:endParaRPr lang="uk-UA" sz="4000" dirty="0" smtClean="0"/>
          </a:p>
          <a:p>
            <a:r>
              <a:rPr lang="uk-UA" sz="4000" dirty="0" smtClean="0"/>
              <a:t>Виконати </a:t>
            </a:r>
            <a:r>
              <a:rPr lang="uk-UA" sz="4000" dirty="0"/>
              <a:t>№ 614, 616 (1, 5,12), 618 (2), 623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50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8900" i="1" dirty="0">
                <a:effectLst/>
              </a:rPr>
              <a:t>Епіграф уроку: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2692896"/>
          </a:xfrm>
        </p:spPr>
        <p:txBody>
          <a:bodyPr/>
          <a:lstStyle/>
          <a:p>
            <a:pPr marL="137160" indent="0" algn="just">
              <a:buNone/>
            </a:pPr>
            <a:r>
              <a:rPr lang="uk-UA" sz="3600" dirty="0"/>
              <a:t>Не достатньо мати лише добрий розум, </a:t>
            </a:r>
          </a:p>
          <a:p>
            <a:pPr marL="137160" indent="0" algn="just">
              <a:buNone/>
            </a:pPr>
            <a:r>
              <a:rPr lang="uk-UA" sz="3600" dirty="0"/>
              <a:t>головне – це раціонально застосовувати його. </a:t>
            </a:r>
          </a:p>
          <a:p>
            <a:pPr marL="137160" indent="0" algn="just">
              <a:buNone/>
            </a:pPr>
            <a:r>
              <a:rPr lang="uk-UA" sz="3600" dirty="0"/>
              <a:t>                                                  </a:t>
            </a:r>
            <a:r>
              <a:rPr lang="uk-UA" sz="3600" dirty="0" smtClean="0"/>
              <a:t>  </a:t>
            </a:r>
            <a:r>
              <a:rPr lang="uk-UA" sz="3600" dirty="0"/>
              <a:t>Р. Декарт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66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6251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uk-UA" dirty="0" smtClean="0">
                <a:effectLst/>
              </a:rPr>
              <a:t>Чи </a:t>
            </a:r>
            <a:r>
              <a:rPr lang="uk-UA" dirty="0">
                <a:effectLst/>
              </a:rPr>
              <a:t>правильно розв’язані рівняння: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uk-UA" sz="4800" dirty="0">
                <a:solidFill>
                  <a:srgbClr val="FF0000"/>
                </a:solidFill>
              </a:rPr>
              <a:t>№ 578</a:t>
            </a:r>
          </a:p>
          <a:p>
            <a:pPr marL="137160" indent="0">
              <a:buNone/>
            </a:pPr>
            <a:r>
              <a:rPr lang="uk-UA" sz="4800" i="1" dirty="0"/>
              <a:t>х(</a:t>
            </a:r>
            <a:r>
              <a:rPr lang="uk-UA" sz="4800" i="1" dirty="0" err="1"/>
              <a:t>х</a:t>
            </a:r>
            <a:r>
              <a:rPr lang="uk-UA" sz="4800" i="1" dirty="0"/>
              <a:t> + 1) = (</a:t>
            </a:r>
            <a:r>
              <a:rPr lang="uk-UA" sz="4800" i="1" dirty="0" err="1"/>
              <a:t>х</a:t>
            </a:r>
            <a:r>
              <a:rPr lang="uk-UA" sz="4800" i="1" dirty="0"/>
              <a:t> + 1) + 80;</a:t>
            </a:r>
            <a:endParaRPr lang="uk-UA" sz="4800" dirty="0"/>
          </a:p>
          <a:p>
            <a:pPr marL="137160" indent="0">
              <a:buNone/>
            </a:pPr>
            <a:r>
              <a:rPr lang="uk-UA" sz="4800" i="1" dirty="0"/>
              <a:t>х</a:t>
            </a:r>
            <a:r>
              <a:rPr lang="uk-UA" sz="4800" i="1" baseline="30000" dirty="0"/>
              <a:t>2</a:t>
            </a:r>
            <a:r>
              <a:rPr lang="uk-UA" sz="4800" i="1" dirty="0"/>
              <a:t> + х = </a:t>
            </a:r>
            <a:r>
              <a:rPr lang="uk-UA" sz="4800" i="1" dirty="0" err="1"/>
              <a:t>х</a:t>
            </a:r>
            <a:r>
              <a:rPr lang="uk-UA" sz="4800" i="1" dirty="0"/>
              <a:t> + 81;</a:t>
            </a:r>
            <a:endParaRPr lang="uk-UA" sz="4800" dirty="0"/>
          </a:p>
          <a:p>
            <a:pPr marL="137160" indent="0">
              <a:buNone/>
            </a:pPr>
            <a:r>
              <a:rPr lang="uk-UA" sz="4800" i="1" dirty="0"/>
              <a:t>х</a:t>
            </a:r>
            <a:r>
              <a:rPr lang="uk-UA" sz="4800" i="1" baseline="30000" dirty="0"/>
              <a:t>2</a:t>
            </a:r>
            <a:r>
              <a:rPr lang="uk-UA" sz="4800" i="1" dirty="0"/>
              <a:t> = 81;</a:t>
            </a:r>
            <a:endParaRPr lang="uk-UA" sz="4800" dirty="0"/>
          </a:p>
          <a:p>
            <a:pPr marL="137160" indent="0">
              <a:buNone/>
            </a:pPr>
            <a:r>
              <a:rPr lang="uk-UA" sz="4800" i="1" dirty="0"/>
              <a:t>х</a:t>
            </a:r>
            <a:r>
              <a:rPr lang="uk-UA" sz="4800" i="1" baseline="-25000" dirty="0"/>
              <a:t>1</a:t>
            </a:r>
            <a:r>
              <a:rPr lang="uk-UA" sz="4800" i="1" dirty="0"/>
              <a:t> </a:t>
            </a:r>
            <a:r>
              <a:rPr lang="uk-UA" sz="4800" i="1" dirty="0" smtClean="0"/>
              <a:t>= 81    х</a:t>
            </a:r>
            <a:r>
              <a:rPr lang="uk-UA" sz="4800" i="1" baseline="-25000" dirty="0" smtClean="0"/>
              <a:t>2</a:t>
            </a:r>
            <a:r>
              <a:rPr lang="uk-UA" sz="4800" i="1" dirty="0" smtClean="0"/>
              <a:t> </a:t>
            </a:r>
            <a:r>
              <a:rPr lang="uk-UA" sz="4800" i="1" dirty="0"/>
              <a:t>= - </a:t>
            </a:r>
            <a:r>
              <a:rPr lang="uk-UA" sz="4800" i="1" dirty="0" smtClean="0"/>
              <a:t>8</a:t>
            </a:r>
            <a:r>
              <a:rPr lang="en-US" sz="4800" i="1" dirty="0" smtClean="0"/>
              <a:t>1</a:t>
            </a:r>
          </a:p>
          <a:p>
            <a:pPr marL="137160" indent="0">
              <a:buNone/>
            </a:pP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5119547"/>
            <a:ext cx="69978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</a:rPr>
              <a:t>9</a:t>
            </a:r>
            <a:endParaRPr lang="uk-UA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5119547"/>
            <a:ext cx="108012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</a:rPr>
              <a:t>- 9</a:t>
            </a:r>
            <a:endParaRPr lang="uk-UA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4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uk-UA" sz="4000" dirty="0">
                <a:solidFill>
                  <a:srgbClr val="FF0000"/>
                </a:solidFill>
              </a:rPr>
              <a:t>№ 590</a:t>
            </a:r>
          </a:p>
          <a:p>
            <a:pPr marL="137160" indent="0">
              <a:buNone/>
            </a:pPr>
            <a:endParaRPr lang="uk-UA" sz="4000" i="1" dirty="0" smtClean="0"/>
          </a:p>
          <a:p>
            <a:pPr marL="137160" indent="0">
              <a:buNone/>
            </a:pPr>
            <a:endParaRPr lang="uk-UA" sz="4000" i="1" dirty="0" smtClean="0"/>
          </a:p>
          <a:p>
            <a:pPr marL="137160" indent="0">
              <a:buNone/>
            </a:pPr>
            <a:r>
              <a:rPr lang="uk-UA" sz="4000" i="1" dirty="0" smtClean="0"/>
              <a:t>2(х</a:t>
            </a:r>
            <a:r>
              <a:rPr lang="uk-UA" sz="4000" i="1" baseline="30000" dirty="0" smtClean="0"/>
              <a:t>2</a:t>
            </a:r>
            <a:r>
              <a:rPr lang="uk-UA" sz="4000" i="1" dirty="0" smtClean="0"/>
              <a:t> + 1) – 3(</a:t>
            </a:r>
            <a:r>
              <a:rPr lang="uk-UA" sz="4000" i="1" dirty="0" err="1" smtClean="0"/>
              <a:t>х</a:t>
            </a:r>
            <a:r>
              <a:rPr lang="uk-UA" sz="4000" i="1" baseline="30000" dirty="0" err="1" smtClean="0"/>
              <a:t>2</a:t>
            </a:r>
            <a:r>
              <a:rPr lang="uk-UA" sz="4000" i="1" dirty="0" smtClean="0"/>
              <a:t> + 2) = -1;</a:t>
            </a:r>
            <a:endParaRPr lang="uk-UA" sz="4000" dirty="0" smtClean="0"/>
          </a:p>
          <a:p>
            <a:pPr marL="137160" indent="0">
              <a:buNone/>
            </a:pPr>
            <a:r>
              <a:rPr lang="uk-UA" sz="4000" i="1" dirty="0" smtClean="0"/>
              <a:t>2х</a:t>
            </a:r>
            <a:r>
              <a:rPr lang="uk-UA" sz="4000" i="1" baseline="30000" dirty="0" smtClean="0"/>
              <a:t>2</a:t>
            </a:r>
            <a:r>
              <a:rPr lang="uk-UA" sz="4000" i="1" dirty="0" smtClean="0"/>
              <a:t> </a:t>
            </a:r>
            <a:r>
              <a:rPr lang="uk-UA" sz="4000" i="1" dirty="0"/>
              <a:t>+ 2 – 3х</a:t>
            </a:r>
            <a:r>
              <a:rPr lang="uk-UA" sz="4000" i="1" baseline="30000" dirty="0"/>
              <a:t>2</a:t>
            </a:r>
            <a:r>
              <a:rPr lang="uk-UA" sz="4000" i="1" dirty="0"/>
              <a:t> – 6 = -1;</a:t>
            </a:r>
            <a:endParaRPr lang="uk-UA" sz="4000" dirty="0"/>
          </a:p>
          <a:p>
            <a:pPr marL="137160" indent="0">
              <a:buNone/>
            </a:pPr>
            <a:r>
              <a:rPr lang="uk-UA" sz="4000" i="1" dirty="0"/>
              <a:t>- х</a:t>
            </a:r>
            <a:r>
              <a:rPr lang="uk-UA" sz="4000" i="1" baseline="30000" dirty="0"/>
              <a:t>2</a:t>
            </a:r>
            <a:r>
              <a:rPr lang="uk-UA" sz="4000" i="1" dirty="0"/>
              <a:t> – 4 = -1;</a:t>
            </a:r>
            <a:endParaRPr lang="uk-UA" sz="4000" dirty="0"/>
          </a:p>
          <a:p>
            <a:pPr marL="137160" indent="0">
              <a:buNone/>
            </a:pPr>
            <a:r>
              <a:rPr lang="uk-UA" sz="4000" i="1" dirty="0"/>
              <a:t>- х</a:t>
            </a:r>
            <a:r>
              <a:rPr lang="uk-UA" sz="4000" i="1" baseline="30000" dirty="0"/>
              <a:t>2</a:t>
            </a:r>
            <a:r>
              <a:rPr lang="uk-UA" sz="4000" i="1" dirty="0"/>
              <a:t> = 3;</a:t>
            </a:r>
            <a:endParaRPr lang="uk-UA" sz="4000" dirty="0"/>
          </a:p>
          <a:p>
            <a:pPr marL="137160" indent="0">
              <a:buNone/>
            </a:pPr>
            <a:r>
              <a:rPr lang="uk-UA" sz="4000" i="1" dirty="0"/>
              <a:t>х</a:t>
            </a:r>
            <a:r>
              <a:rPr lang="uk-UA" sz="4000" i="1" baseline="30000" dirty="0"/>
              <a:t>2</a:t>
            </a:r>
            <a:r>
              <a:rPr lang="uk-UA" sz="4000" i="1" dirty="0"/>
              <a:t> = -3;</a:t>
            </a:r>
            <a:endParaRPr lang="uk-UA" sz="4000" dirty="0"/>
          </a:p>
          <a:p>
            <a:pPr marL="137160" indent="0">
              <a:buNone/>
            </a:pPr>
            <a:r>
              <a:rPr lang="uk-UA" sz="4000" i="1" dirty="0"/>
              <a:t>рівняння коренів не має.</a:t>
            </a:r>
            <a:endParaRPr lang="uk-UA" sz="4000" dirty="0"/>
          </a:p>
          <a:p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1196752"/>
                <a:ext cx="4241097" cy="1149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uk-UA" sz="4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k-UA" sz="4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4400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4400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400" dirty="0" smtClean="0"/>
                  <a:t>= -1;</a:t>
                </a:r>
                <a:endParaRPr lang="uk-UA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96752"/>
                <a:ext cx="4241097" cy="1149033"/>
              </a:xfrm>
              <a:prstGeom prst="rect">
                <a:avLst/>
              </a:prstGeom>
              <a:blipFill rotWithShape="1">
                <a:blip r:embed="rId2"/>
                <a:stretch>
                  <a:fillRect r="-4885" b="-1269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63304" y="2492895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- 12;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139226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- 12;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794332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- 12;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4461726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- 8;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5108057"/>
            <a:ext cx="11521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8;</a:t>
            </a:r>
            <a:endParaRPr lang="uk-UA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2127" y="5877272"/>
                <a:ext cx="5417241" cy="71167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;    </m:t>
                      </m:r>
                      <m:sSub>
                        <m:sSub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=−2</m:t>
                      </m:r>
                      <m:rad>
                        <m:radPr>
                          <m:degHide m:val="on"/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uk-UA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27" y="5877272"/>
                <a:ext cx="5417241" cy="7116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28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>
                <a:solidFill>
                  <a:srgbClr val="FF0000"/>
                </a:solidFill>
              </a:rPr>
              <a:t>№ 595</a:t>
            </a:r>
          </a:p>
          <a:p>
            <a:r>
              <a:rPr lang="uk-UA" sz="4800" i="1" dirty="0"/>
              <a:t>х</a:t>
            </a:r>
            <a:r>
              <a:rPr lang="uk-UA" sz="4800" i="1" baseline="30000" dirty="0"/>
              <a:t>2</a:t>
            </a:r>
            <a:r>
              <a:rPr lang="uk-UA" sz="4800" i="1" dirty="0"/>
              <a:t> – 10 х + 9 = 0;</a:t>
            </a:r>
            <a:endParaRPr lang="uk-UA" sz="4800" dirty="0"/>
          </a:p>
          <a:p>
            <a:r>
              <a:rPr lang="uk-UA" sz="4800" i="1" dirty="0"/>
              <a:t>х</a:t>
            </a:r>
            <a:r>
              <a:rPr lang="uk-UA" sz="4800" i="1" baseline="30000" dirty="0"/>
              <a:t>2</a:t>
            </a:r>
            <a:r>
              <a:rPr lang="uk-UA" sz="4800" i="1" dirty="0"/>
              <a:t> – х – 9х + 9 = 0;</a:t>
            </a:r>
            <a:endParaRPr lang="uk-UA" sz="4800" dirty="0"/>
          </a:p>
          <a:p>
            <a:r>
              <a:rPr lang="uk-UA" sz="4800" i="1" dirty="0"/>
              <a:t>(х</a:t>
            </a:r>
            <a:r>
              <a:rPr lang="uk-UA" sz="4800" i="1" baseline="30000" dirty="0"/>
              <a:t>2</a:t>
            </a:r>
            <a:r>
              <a:rPr lang="uk-UA" sz="4800" i="1" dirty="0"/>
              <a:t> – х) – (9х - 9) = 0;</a:t>
            </a:r>
            <a:endParaRPr lang="uk-UA" sz="4800" dirty="0"/>
          </a:p>
          <a:p>
            <a:r>
              <a:rPr lang="uk-UA" sz="4800" i="1" dirty="0"/>
              <a:t>х(</a:t>
            </a:r>
            <a:r>
              <a:rPr lang="uk-UA" sz="4800" i="1" dirty="0" err="1"/>
              <a:t>х</a:t>
            </a:r>
            <a:r>
              <a:rPr lang="uk-UA" sz="4800" i="1" dirty="0"/>
              <a:t> - 1) – 9 (</a:t>
            </a:r>
            <a:r>
              <a:rPr lang="uk-UA" sz="4800" i="1" dirty="0" err="1"/>
              <a:t>х</a:t>
            </a:r>
            <a:r>
              <a:rPr lang="uk-UA" sz="4800" i="1" dirty="0"/>
              <a:t> - 1) = 0;</a:t>
            </a:r>
            <a:endParaRPr lang="uk-UA" sz="4800" dirty="0"/>
          </a:p>
          <a:p>
            <a:r>
              <a:rPr lang="uk-UA" sz="4800" i="1" dirty="0"/>
              <a:t>(х-1)(х-9) = 0;</a:t>
            </a:r>
            <a:endParaRPr lang="uk-UA" sz="4800" dirty="0"/>
          </a:p>
          <a:p>
            <a:r>
              <a:rPr lang="uk-UA" sz="4800" i="1" dirty="0"/>
              <a:t>х – 1 = 0 або х – 9 = 0</a:t>
            </a:r>
            <a:endParaRPr lang="uk-UA" sz="4800" dirty="0"/>
          </a:p>
          <a:p>
            <a:r>
              <a:rPr lang="uk-UA" sz="4800" i="1" dirty="0"/>
              <a:t>х</a:t>
            </a:r>
            <a:r>
              <a:rPr lang="uk-UA" sz="4800" i="1" baseline="-25000" dirty="0"/>
              <a:t>1</a:t>
            </a:r>
            <a:r>
              <a:rPr lang="uk-UA" sz="4800" i="1" dirty="0"/>
              <a:t> = 1             х</a:t>
            </a:r>
            <a:r>
              <a:rPr lang="uk-UA" sz="4800" i="1" baseline="-25000" dirty="0"/>
              <a:t>2</a:t>
            </a:r>
            <a:r>
              <a:rPr lang="uk-UA" sz="4800" i="1" dirty="0"/>
              <a:t> = 9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3025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8900" dirty="0">
                <a:effectLst/>
              </a:rPr>
              <a:t>Усний </a:t>
            </a:r>
            <a:r>
              <a:rPr lang="uk-UA" sz="8900" dirty="0" smtClean="0">
                <a:effectLst/>
              </a:rPr>
              <a:t>рахунок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09160"/>
          </a:xfrm>
        </p:spPr>
        <p:txBody>
          <a:bodyPr>
            <a:normAutofit/>
          </a:bodyPr>
          <a:lstStyle/>
          <a:p>
            <a:pPr marL="880110" indent="-742950">
              <a:buAutoNum type="arabicPeriod"/>
            </a:pPr>
            <a:r>
              <a:rPr lang="uk-UA" sz="4000" dirty="0" smtClean="0">
                <a:solidFill>
                  <a:srgbClr val="FFFF00"/>
                </a:solidFill>
              </a:rPr>
              <a:t>Назвіть коефіцієнти квадратного рівняння:</a:t>
            </a:r>
          </a:p>
          <a:p>
            <a:pPr marL="137160" lvl="0" indent="0">
              <a:buNone/>
            </a:pPr>
            <a:r>
              <a:rPr lang="uk-UA" sz="3600" dirty="0" smtClean="0"/>
              <a:t> </a:t>
            </a:r>
            <a:r>
              <a:rPr lang="uk-UA" sz="3600" i="1" dirty="0"/>
              <a:t>2х</a:t>
            </a:r>
            <a:r>
              <a:rPr lang="uk-UA" sz="3600" i="1" baseline="30000" dirty="0"/>
              <a:t>2</a:t>
            </a:r>
            <a:r>
              <a:rPr lang="uk-UA" sz="3600" i="1" dirty="0"/>
              <a:t> – 4х + 9 = 0; </a:t>
            </a:r>
            <a:endParaRPr lang="en-US" sz="3600" i="1" dirty="0" smtClean="0"/>
          </a:p>
          <a:p>
            <a:pPr marL="137160" lvl="0" indent="0">
              <a:buNone/>
            </a:pPr>
            <a:r>
              <a:rPr lang="uk-UA" sz="3600" i="1" dirty="0" smtClean="0"/>
              <a:t>2х</a:t>
            </a:r>
            <a:r>
              <a:rPr lang="uk-UA" sz="3600" i="1" baseline="30000" dirty="0" smtClean="0"/>
              <a:t>2</a:t>
            </a:r>
            <a:r>
              <a:rPr lang="uk-UA" sz="3600" i="1" dirty="0" smtClean="0"/>
              <a:t> </a:t>
            </a:r>
            <a:r>
              <a:rPr lang="uk-UA" sz="3600" i="1" dirty="0"/>
              <a:t>+ 9 = 0</a:t>
            </a:r>
            <a:r>
              <a:rPr lang="uk-UA" sz="3600" i="1" dirty="0" smtClean="0"/>
              <a:t>;</a:t>
            </a:r>
            <a:r>
              <a:rPr lang="en-US" sz="3600" i="1" dirty="0" smtClean="0"/>
              <a:t>                  </a:t>
            </a:r>
            <a:r>
              <a:rPr lang="uk-UA" sz="3600" i="1" dirty="0" smtClean="0"/>
              <a:t> </a:t>
            </a:r>
            <a:endParaRPr lang="uk-UA" sz="3600" i="1" dirty="0"/>
          </a:p>
          <a:p>
            <a:pPr marL="137160" lvl="0" indent="0">
              <a:buNone/>
            </a:pPr>
            <a:r>
              <a:rPr lang="uk-UA" sz="3600" i="1" dirty="0" smtClean="0"/>
              <a:t>2х</a:t>
            </a:r>
            <a:r>
              <a:rPr lang="uk-UA" sz="3600" i="1" baseline="30000" dirty="0" smtClean="0"/>
              <a:t>2</a:t>
            </a:r>
            <a:r>
              <a:rPr lang="uk-UA" sz="3600" i="1" dirty="0" smtClean="0"/>
              <a:t> </a:t>
            </a:r>
            <a:r>
              <a:rPr lang="uk-UA" sz="3600" i="1" dirty="0"/>
              <a:t>= 0;</a:t>
            </a:r>
            <a:r>
              <a:rPr lang="en-US" sz="3600" i="1" dirty="0" smtClean="0"/>
              <a:t>                          </a:t>
            </a:r>
            <a:endParaRPr lang="uk-UA" sz="3600" i="1" dirty="0"/>
          </a:p>
          <a:p>
            <a:pPr marL="137160" lvl="0" indent="0">
              <a:buNone/>
            </a:pPr>
            <a:r>
              <a:rPr lang="uk-UA" sz="3600" i="1" dirty="0" smtClean="0"/>
              <a:t>2х</a:t>
            </a:r>
            <a:r>
              <a:rPr lang="uk-UA" sz="3600" i="1" baseline="30000" dirty="0" smtClean="0"/>
              <a:t>2</a:t>
            </a:r>
            <a:r>
              <a:rPr lang="uk-UA" sz="3600" i="1" dirty="0" smtClean="0"/>
              <a:t> </a:t>
            </a:r>
            <a:r>
              <a:rPr lang="uk-UA" sz="3600" i="1" dirty="0"/>
              <a:t>– 4х  = 0</a:t>
            </a:r>
            <a:r>
              <a:rPr lang="uk-UA" sz="3600" i="1" dirty="0" smtClean="0"/>
              <a:t>;</a:t>
            </a:r>
            <a:r>
              <a:rPr lang="en-US" sz="3600" i="1" dirty="0" smtClean="0"/>
              <a:t>                </a:t>
            </a:r>
            <a:r>
              <a:rPr lang="uk-UA" sz="3600" i="1" dirty="0" smtClean="0"/>
              <a:t> </a:t>
            </a:r>
          </a:p>
          <a:p>
            <a:pPr marL="137160" lvl="0" indent="0">
              <a:buNone/>
            </a:pPr>
            <a:r>
              <a:rPr lang="uk-UA" sz="3600" i="1" dirty="0" smtClean="0"/>
              <a:t>4х </a:t>
            </a:r>
            <a:r>
              <a:rPr lang="uk-UA" sz="3600" i="1" dirty="0"/>
              <a:t>+ 2х</a:t>
            </a:r>
            <a:r>
              <a:rPr lang="uk-UA" sz="3600" i="1" baseline="30000" dirty="0"/>
              <a:t>2</a:t>
            </a:r>
            <a:r>
              <a:rPr lang="uk-UA" sz="3600" i="1" dirty="0"/>
              <a:t> = </a:t>
            </a:r>
            <a:r>
              <a:rPr lang="uk-UA" sz="3600" i="1" dirty="0" smtClean="0"/>
              <a:t>9</a:t>
            </a:r>
            <a:r>
              <a:rPr lang="en-US" sz="3600" i="1" dirty="0" smtClean="0"/>
              <a:t>;                  </a:t>
            </a:r>
            <a:endParaRPr lang="uk-UA" sz="3600" dirty="0"/>
          </a:p>
          <a:p>
            <a:pPr marL="137160" indent="0">
              <a:buNone/>
            </a:pPr>
            <a:endParaRPr lang="uk-UA" sz="36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88024" y="2971799"/>
                <a:ext cx="39903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=2;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=−4;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=9.</m:t>
                      </m:r>
                    </m:oMath>
                  </m:oMathPara>
                </a14:m>
                <a:endParaRPr lang="uk-UA" sz="3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971799"/>
                <a:ext cx="399032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88022" y="3613602"/>
                <a:ext cx="36841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=2;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=0;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=9.</m:t>
                      </m:r>
                    </m:oMath>
                  </m:oMathPara>
                </a14:m>
                <a:endParaRPr lang="uk-UA" sz="3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2" y="3613602"/>
                <a:ext cx="368415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92960" y="4328510"/>
                <a:ext cx="36841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=2;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=0;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=0.</m:t>
                      </m:r>
                    </m:oMath>
                  </m:oMathPara>
                </a14:m>
                <a:endParaRPr lang="uk-UA" sz="3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960" y="4328510"/>
                <a:ext cx="368415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01696" y="5517232"/>
                <a:ext cx="39903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=2;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=4;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=−9.</m:t>
                      </m:r>
                    </m:oMath>
                  </m:oMathPara>
                </a14:m>
                <a:endParaRPr lang="uk-UA" sz="3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696" y="5517232"/>
                <a:ext cx="3990323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1696" y="4932457"/>
                <a:ext cx="39903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=2;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=−4;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=0.</m:t>
                      </m:r>
                    </m:oMath>
                  </m:oMathPara>
                </a14:m>
                <a:endParaRPr lang="uk-UA" sz="32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696" y="4932457"/>
                <a:ext cx="399032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02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20680"/>
          </a:xfrm>
        </p:spPr>
        <p:txBody>
          <a:bodyPr/>
          <a:lstStyle/>
          <a:p>
            <a:pPr marL="137160" lvl="0" indent="0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2. </a:t>
            </a:r>
            <a:r>
              <a:rPr lang="uk-UA" sz="4400" dirty="0" smtClean="0">
                <a:solidFill>
                  <a:srgbClr val="FFFF00"/>
                </a:solidFill>
              </a:rPr>
              <a:t>Складіть </a:t>
            </a:r>
            <a:r>
              <a:rPr lang="uk-UA" sz="4400" dirty="0">
                <a:solidFill>
                  <a:srgbClr val="FFFF00"/>
                </a:solidFill>
              </a:rPr>
              <a:t>квадратне рівняння, у якого:</a:t>
            </a:r>
          </a:p>
          <a:p>
            <a:pPr marL="137160" indent="0">
              <a:buNone/>
            </a:pPr>
            <a:endParaRPr lang="en-US" sz="4400" dirty="0" smtClean="0"/>
          </a:p>
          <a:p>
            <a:pPr marL="137160" indent="0">
              <a:buNone/>
            </a:pPr>
            <a:r>
              <a:rPr lang="uk-UA" sz="4400" dirty="0" smtClean="0"/>
              <a:t>старший </a:t>
            </a:r>
            <a:r>
              <a:rPr lang="uk-UA" sz="4400" dirty="0"/>
              <a:t>коефіцієнт дорівнює 4, другий коефіцієнт дорівнює – 3, 5, а вільний член дорівнює 2, 6; </a:t>
            </a:r>
          </a:p>
          <a:p>
            <a:pPr marL="13716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47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808"/>
            <a:ext cx="8229600" cy="994122"/>
          </a:xfrm>
        </p:spPr>
        <p:txBody>
          <a:bodyPr/>
          <a:lstStyle/>
          <a:p>
            <a:r>
              <a:rPr lang="uk-UA" dirty="0" smtClean="0"/>
              <a:t>Розв’яжіть рівняння: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04" y="90872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uk-UA" sz="3500" dirty="0"/>
              <a:t>х</a:t>
            </a:r>
            <a:r>
              <a:rPr lang="uk-UA" sz="3500" baseline="30000" dirty="0"/>
              <a:t>2</a:t>
            </a:r>
            <a:r>
              <a:rPr lang="uk-UA" sz="3500" dirty="0"/>
              <a:t> = 16</a:t>
            </a:r>
            <a:r>
              <a:rPr lang="uk-UA" sz="3500" dirty="0" smtClean="0"/>
              <a:t>;</a:t>
            </a:r>
          </a:p>
          <a:p>
            <a:pPr marL="137160" indent="0">
              <a:buNone/>
            </a:pPr>
            <a:r>
              <a:rPr lang="uk-UA" sz="3500" dirty="0" smtClean="0"/>
              <a:t>      </a:t>
            </a:r>
          </a:p>
          <a:p>
            <a:r>
              <a:rPr lang="uk-UA" sz="3500" dirty="0" smtClean="0"/>
              <a:t>  </a:t>
            </a:r>
            <a:r>
              <a:rPr lang="uk-UA" sz="3500" dirty="0"/>
              <a:t>9х</a:t>
            </a:r>
            <a:r>
              <a:rPr lang="uk-UA" sz="3500" baseline="30000" dirty="0"/>
              <a:t>2</a:t>
            </a:r>
            <a:r>
              <a:rPr lang="uk-UA" sz="3500" dirty="0"/>
              <a:t> – 1 = 0; </a:t>
            </a:r>
            <a:endParaRPr lang="uk-UA" sz="3500" dirty="0" smtClean="0"/>
          </a:p>
          <a:p>
            <a:endParaRPr lang="uk-UA" sz="3500" dirty="0" smtClean="0"/>
          </a:p>
          <a:p>
            <a:r>
              <a:rPr lang="uk-UA" sz="3500" dirty="0" smtClean="0"/>
              <a:t>(</a:t>
            </a:r>
            <a:r>
              <a:rPr lang="uk-UA" sz="3500" dirty="0"/>
              <a:t>х - 1)</a:t>
            </a:r>
            <a:r>
              <a:rPr lang="uk-UA" sz="3500" baseline="30000" dirty="0"/>
              <a:t>2</a:t>
            </a:r>
            <a:r>
              <a:rPr lang="uk-UA" sz="3500" dirty="0"/>
              <a:t> = 81; </a:t>
            </a:r>
            <a:endParaRPr lang="uk-UA" sz="3500" dirty="0" smtClean="0"/>
          </a:p>
          <a:p>
            <a:endParaRPr lang="uk-UA" sz="3500" dirty="0" smtClean="0"/>
          </a:p>
          <a:p>
            <a:r>
              <a:rPr lang="uk-UA" sz="3500" dirty="0" smtClean="0"/>
              <a:t>х</a:t>
            </a:r>
            <a:r>
              <a:rPr lang="uk-UA" sz="3500" baseline="30000" dirty="0" smtClean="0"/>
              <a:t>2</a:t>
            </a:r>
            <a:r>
              <a:rPr lang="uk-UA" sz="3500" dirty="0" smtClean="0"/>
              <a:t> </a:t>
            </a:r>
            <a:r>
              <a:rPr lang="uk-UA" sz="3500" dirty="0"/>
              <a:t>– 0, 09 =0</a:t>
            </a:r>
            <a:r>
              <a:rPr lang="uk-UA" sz="3500" dirty="0" smtClean="0"/>
              <a:t>;</a:t>
            </a:r>
          </a:p>
          <a:p>
            <a:endParaRPr lang="uk-UA" sz="3500" dirty="0" smtClean="0"/>
          </a:p>
          <a:p>
            <a:r>
              <a:rPr lang="uk-UA" sz="3500" dirty="0" smtClean="0"/>
              <a:t> </a:t>
            </a:r>
            <a:r>
              <a:rPr lang="uk-UA" sz="3500" dirty="0"/>
              <a:t>х</a:t>
            </a:r>
            <a:r>
              <a:rPr lang="uk-UA" sz="3500" baseline="30000" dirty="0"/>
              <a:t>2</a:t>
            </a:r>
            <a:r>
              <a:rPr lang="uk-UA" sz="3500" dirty="0"/>
              <a:t> = 0</a:t>
            </a:r>
          </a:p>
          <a:p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3608" y="1405444"/>
                <a:ext cx="30384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=4; 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=−4.</m:t>
                      </m:r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405444"/>
                <a:ext cx="303846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87624" y="2593950"/>
                <a:ext cx="278153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;  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uk-UA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593950"/>
                <a:ext cx="2781531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96400" y="3861048"/>
                <a:ext cx="3315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=10;  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=−8.</m:t>
                      </m:r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400" y="3861048"/>
                <a:ext cx="331578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24608" y="5111606"/>
                <a:ext cx="3583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=0,3; 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=−0,3.</m:t>
                      </m:r>
                    </m:oMath>
                  </m:oMathPara>
                </a14:m>
                <a:endParaRPr lang="uk-UA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608" y="5111606"/>
                <a:ext cx="358348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03648" y="6165304"/>
                <a:ext cx="12158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=0.</m:t>
                      </m:r>
                    </m:oMath>
                  </m:oMathPara>
                </a14:m>
                <a:endParaRPr lang="uk-U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6165304"/>
                <a:ext cx="121584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8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Розв’язання квадратних рівнянь.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uk-UA" sz="3200" dirty="0" smtClean="0"/>
              <a:t>      </a:t>
            </a:r>
            <a:r>
              <a:rPr lang="uk-UA" sz="3200" b="1" i="1" u="sng" dirty="0" smtClean="0"/>
              <a:t>Повні </a:t>
            </a:r>
            <a:r>
              <a:rPr lang="uk-UA" sz="3200" b="1" i="1" u="sng" dirty="0"/>
              <a:t>квадратні рівняння </a:t>
            </a:r>
            <a:r>
              <a:rPr lang="uk-UA" sz="3200" dirty="0"/>
              <a:t>– це рівняння </a:t>
            </a:r>
            <a:r>
              <a:rPr lang="uk-UA" sz="3200" dirty="0" smtClean="0"/>
              <a:t>виду</a:t>
            </a:r>
          </a:p>
          <a:p>
            <a:pPr marL="137160" indent="0">
              <a:buNone/>
            </a:pPr>
            <a:r>
              <a:rPr lang="uk-UA" sz="3200" dirty="0"/>
              <a:t> </a:t>
            </a:r>
            <a:r>
              <a:rPr lang="uk-UA" sz="3200" dirty="0" smtClean="0"/>
              <a:t>  </a:t>
            </a:r>
            <a:r>
              <a:rPr lang="uk-UA" sz="3200" i="1" dirty="0"/>
              <a:t>ах</a:t>
            </a:r>
            <a:r>
              <a:rPr lang="uk-UA" sz="3200" i="1" baseline="30000" dirty="0"/>
              <a:t>2</a:t>
            </a:r>
            <a:r>
              <a:rPr lang="uk-UA" sz="3200" i="1" dirty="0"/>
              <a:t> </a:t>
            </a:r>
            <a:r>
              <a:rPr lang="uk-UA" sz="3200" i="1" dirty="0" smtClean="0"/>
              <a:t>+ </a:t>
            </a:r>
            <a:r>
              <a:rPr lang="en-US" sz="3200" i="1" dirty="0" smtClean="0"/>
              <a:t>b</a:t>
            </a:r>
            <a:r>
              <a:rPr lang="uk-UA" sz="3200" i="1" dirty="0" smtClean="0"/>
              <a:t>х + с = 0</a:t>
            </a:r>
            <a:r>
              <a:rPr lang="uk-UA" sz="3200" dirty="0" smtClean="0"/>
              <a:t>, де </a:t>
            </a:r>
            <a:r>
              <a:rPr lang="en-US" sz="3200" dirty="0" smtClean="0"/>
              <a:t>a </a:t>
            </a:r>
            <a:r>
              <a:rPr lang="uk-UA" sz="3200" dirty="0" smtClean="0"/>
              <a:t>  0, </a:t>
            </a:r>
            <a:r>
              <a:rPr lang="en-US" sz="3200" dirty="0" smtClean="0"/>
              <a:t>b</a:t>
            </a:r>
            <a:r>
              <a:rPr lang="uk-UA" sz="3200" dirty="0" smtClean="0"/>
              <a:t>  </a:t>
            </a:r>
            <a:r>
              <a:rPr lang="en-US" sz="3200" dirty="0" smtClean="0"/>
              <a:t> </a:t>
            </a:r>
            <a:r>
              <a:rPr lang="uk-UA" sz="3200" dirty="0" smtClean="0"/>
              <a:t>0, </a:t>
            </a:r>
            <a:r>
              <a:rPr lang="en-US" sz="3200" dirty="0" smtClean="0"/>
              <a:t>c</a:t>
            </a:r>
            <a:r>
              <a:rPr lang="uk-UA" sz="3200" dirty="0" smtClean="0"/>
              <a:t>  </a:t>
            </a:r>
            <a:r>
              <a:rPr lang="en-US" sz="3200" dirty="0" smtClean="0"/>
              <a:t> </a:t>
            </a:r>
            <a:r>
              <a:rPr lang="uk-UA" sz="3200" dirty="0" smtClean="0"/>
              <a:t>0. </a:t>
            </a:r>
          </a:p>
          <a:p>
            <a:pPr marL="137160" indent="0">
              <a:buNone/>
            </a:pPr>
            <a:r>
              <a:rPr lang="uk-UA" sz="3200" dirty="0"/>
              <a:t>Кількість розв’язків повного квадратного рівняння залежить від дискримінанта  </a:t>
            </a:r>
            <a:r>
              <a:rPr lang="en-US" sz="3200" i="1" dirty="0"/>
              <a:t>D</a:t>
            </a:r>
            <a:r>
              <a:rPr lang="ru-RU" sz="3200" i="1" dirty="0"/>
              <a:t> = </a:t>
            </a:r>
            <a:r>
              <a:rPr lang="en-US" sz="3200" i="1" dirty="0"/>
              <a:t>b</a:t>
            </a:r>
            <a:r>
              <a:rPr lang="ru-RU" sz="3200" i="1" baseline="30000" dirty="0"/>
              <a:t>2</a:t>
            </a:r>
            <a:r>
              <a:rPr lang="ru-RU" sz="3200" i="1" dirty="0"/>
              <a:t> – 4</a:t>
            </a:r>
            <a:r>
              <a:rPr lang="en-US" sz="3200" i="1" dirty="0" smtClean="0"/>
              <a:t>ac</a:t>
            </a:r>
            <a:r>
              <a:rPr lang="uk-UA" sz="3200" i="1" dirty="0" smtClean="0"/>
              <a:t>:</a:t>
            </a:r>
            <a:endParaRPr lang="uk-UA" sz="3200" dirty="0"/>
          </a:p>
          <a:p>
            <a:r>
              <a:rPr lang="uk-UA" sz="3200" dirty="0" smtClean="0"/>
              <a:t>Якщо </a:t>
            </a:r>
            <a:r>
              <a:rPr lang="en-US" sz="3200" dirty="0"/>
              <a:t>D </a:t>
            </a:r>
            <a:r>
              <a:rPr lang="ru-RU" sz="3200" dirty="0"/>
              <a:t>&lt; 0</a:t>
            </a:r>
            <a:r>
              <a:rPr lang="uk-UA" sz="3200" dirty="0"/>
              <a:t>, то квадратне рівняння коренів не має.</a:t>
            </a:r>
          </a:p>
          <a:p>
            <a:r>
              <a:rPr lang="uk-UA" sz="3200" dirty="0"/>
              <a:t>Якщо </a:t>
            </a:r>
            <a:r>
              <a:rPr lang="en-US" sz="3200" dirty="0"/>
              <a:t>D</a:t>
            </a:r>
            <a:r>
              <a:rPr lang="uk-UA" sz="3200" dirty="0"/>
              <a:t> = 0, то квадратне рівняння має один корінь  </a:t>
            </a:r>
            <a:r>
              <a:rPr lang="en-US" sz="3200" i="1" dirty="0"/>
              <a:t>x</a:t>
            </a:r>
            <a:r>
              <a:rPr lang="ru-RU" sz="3200" i="1" dirty="0"/>
              <a:t>= – </a:t>
            </a:r>
            <a:endParaRPr lang="uk-UA" sz="3200" dirty="0"/>
          </a:p>
          <a:p>
            <a:r>
              <a:rPr lang="uk-UA" sz="3200" dirty="0"/>
              <a:t>Якщо </a:t>
            </a:r>
            <a:r>
              <a:rPr lang="en-US" sz="3200" dirty="0"/>
              <a:t>D </a:t>
            </a:r>
            <a:r>
              <a:rPr lang="uk-UA" sz="3200" i="1" dirty="0"/>
              <a:t>&gt;0, </a:t>
            </a:r>
            <a:r>
              <a:rPr lang="uk-UA" sz="3200" dirty="0"/>
              <a:t>то квадратне рівняння має два корені </a:t>
            </a:r>
            <a:r>
              <a:rPr lang="uk-UA" sz="3200" i="1" dirty="0"/>
              <a:t> </a:t>
            </a:r>
            <a:r>
              <a:rPr lang="en-US" sz="3200" i="1" dirty="0"/>
              <a:t>x</a:t>
            </a:r>
            <a:r>
              <a:rPr lang="ru-RU" sz="3200" i="1" baseline="-25000" dirty="0"/>
              <a:t>1,2</a:t>
            </a:r>
            <a:r>
              <a:rPr lang="ru-RU" sz="3200" i="1" dirty="0"/>
              <a:t> = </a:t>
            </a:r>
            <a:endParaRPr lang="uk-UA" sz="3200" dirty="0"/>
          </a:p>
          <a:p>
            <a:r>
              <a:rPr lang="uk-UA" dirty="0"/>
              <a:t> </a:t>
            </a:r>
          </a:p>
          <a:p>
            <a:pPr marL="137160" indent="0">
              <a:buNone/>
            </a:pP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38237" y="1649016"/>
                <a:ext cx="4908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i="1" smtClean="0"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237" y="1649016"/>
                <a:ext cx="490839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88024" y="1649015"/>
                <a:ext cx="4908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i="1" smtClean="0"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649015"/>
                <a:ext cx="49083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24127" y="1649016"/>
                <a:ext cx="4908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i="1" smtClean="0">
                          <a:latin typeface="Cambria Math"/>
                          <a:ea typeface="Cambria Math"/>
                        </a:rPr>
                        <m:t>≠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7" y="1649016"/>
                <a:ext cx="49083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93404" y="5517232"/>
                <a:ext cx="1857880" cy="685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404" y="5517232"/>
                <a:ext cx="1857880" cy="6851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93404" y="4581128"/>
                <a:ext cx="50449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404" y="4581128"/>
                <a:ext cx="504497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6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265</TotalTime>
  <Words>945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Презентация PowerPoint</vt:lpstr>
      <vt:lpstr>Епіграф уроку: </vt:lpstr>
      <vt:lpstr> Чи правильно розв’язані рівняння: </vt:lpstr>
      <vt:lpstr>Презентация PowerPoint</vt:lpstr>
      <vt:lpstr>Презентация PowerPoint</vt:lpstr>
      <vt:lpstr>Усний рахунок </vt:lpstr>
      <vt:lpstr>Презентация PowerPoint</vt:lpstr>
      <vt:lpstr>Розв’яжіть рівняння:</vt:lpstr>
      <vt:lpstr>Розв’язання квадратних рівнянь.</vt:lpstr>
      <vt:lpstr>Розв’яжіть усно:</vt:lpstr>
      <vt:lpstr>Вправи з підручника</vt:lpstr>
      <vt:lpstr>Підведення підсумків</vt:lpstr>
      <vt:lpstr>Домашнє завдання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jarik</dc:creator>
  <cp:lastModifiedBy>jarik</cp:lastModifiedBy>
  <cp:revision>15</cp:revision>
  <dcterms:created xsi:type="dcterms:W3CDTF">2013-03-31T14:17:17Z</dcterms:created>
  <dcterms:modified xsi:type="dcterms:W3CDTF">2013-03-31T18:42:43Z</dcterms:modified>
</cp:coreProperties>
</file>