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07F5F-7034-4654-A378-ACE931641DBC}" type="datetimeFigureOut">
              <a:rPr lang="uk-UA" smtClean="0"/>
              <a:t>03.04.2013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339F1-66B5-4F07-91C9-7B48F766A42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8621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339F1-66B5-4F07-91C9-7B48F766A425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1519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FD63-BE6C-47D5-B841-38A8BEC0CE47}" type="datetimeFigureOut">
              <a:rPr lang="uk-UA" smtClean="0"/>
              <a:t>03.04.2013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B96E-3E3E-490D-AAB2-89282AE38ABD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FD63-BE6C-47D5-B841-38A8BEC0CE47}" type="datetimeFigureOut">
              <a:rPr lang="uk-UA" smtClean="0"/>
              <a:t>03.04.2013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B96E-3E3E-490D-AAB2-89282AE38AB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FD63-BE6C-47D5-B841-38A8BEC0CE47}" type="datetimeFigureOut">
              <a:rPr lang="uk-UA" smtClean="0"/>
              <a:t>03.04.2013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B96E-3E3E-490D-AAB2-89282AE38AB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FD63-BE6C-47D5-B841-38A8BEC0CE47}" type="datetimeFigureOut">
              <a:rPr lang="uk-UA" smtClean="0"/>
              <a:t>03.04.2013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B96E-3E3E-490D-AAB2-89282AE38ABD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FD63-BE6C-47D5-B841-38A8BEC0CE47}" type="datetimeFigureOut">
              <a:rPr lang="uk-UA" smtClean="0"/>
              <a:t>03.04.2013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B96E-3E3E-490D-AAB2-89282AE38AB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FD63-BE6C-47D5-B841-38A8BEC0CE47}" type="datetimeFigureOut">
              <a:rPr lang="uk-UA" smtClean="0"/>
              <a:t>03.04.2013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B96E-3E3E-490D-AAB2-89282AE38ABD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FD63-BE6C-47D5-B841-38A8BEC0CE47}" type="datetimeFigureOut">
              <a:rPr lang="uk-UA" smtClean="0"/>
              <a:t>03.04.2013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B96E-3E3E-490D-AAB2-89282AE38ABD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FD63-BE6C-47D5-B841-38A8BEC0CE47}" type="datetimeFigureOut">
              <a:rPr lang="uk-UA" smtClean="0"/>
              <a:t>03.04.2013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B96E-3E3E-490D-AAB2-89282AE38AB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FD63-BE6C-47D5-B841-38A8BEC0CE47}" type="datetimeFigureOut">
              <a:rPr lang="uk-UA" smtClean="0"/>
              <a:t>03.04.2013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B96E-3E3E-490D-AAB2-89282AE38AB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FD63-BE6C-47D5-B841-38A8BEC0CE47}" type="datetimeFigureOut">
              <a:rPr lang="uk-UA" smtClean="0"/>
              <a:t>03.04.2013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B96E-3E3E-490D-AAB2-89282AE38AB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FD63-BE6C-47D5-B841-38A8BEC0CE47}" type="datetimeFigureOut">
              <a:rPr lang="uk-UA" smtClean="0"/>
              <a:t>03.04.2013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B96E-3E3E-490D-AAB2-89282AE38ABD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3BFD63-BE6C-47D5-B841-38A8BEC0CE47}" type="datetimeFigureOut">
              <a:rPr lang="uk-UA" smtClean="0"/>
              <a:t>03.04.2013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99B96E-3E3E-490D-AAB2-89282AE38ABD}" type="slidenum">
              <a:rPr lang="uk-UA" smtClean="0"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dirty="0" smtClean="0"/>
              <a:t>Урок алгебри</a:t>
            </a:r>
          </a:p>
          <a:p>
            <a:pPr algn="ctr"/>
            <a:r>
              <a:rPr lang="uk-UA" dirty="0" smtClean="0"/>
              <a:t>8 клас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052736"/>
            <a:ext cx="773801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Квадратний корінь. </a:t>
            </a:r>
          </a:p>
          <a:p>
            <a:pPr algn="ctr"/>
            <a:r>
              <a:rPr lang="uk-U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Арифметичний </a:t>
            </a:r>
          </a:p>
          <a:p>
            <a:pPr algn="ctr"/>
            <a:r>
              <a:rPr lang="uk-U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квадратний корінь.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79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12511" cy="1143000"/>
          </a:xfrm>
        </p:spPr>
        <p:txBody>
          <a:bodyPr/>
          <a:lstStyle/>
          <a:p>
            <a:r>
              <a:rPr lang="uk-UA" dirty="0" smtClean="0"/>
              <a:t>Домашнє завдання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988840"/>
            <a:ext cx="7840960" cy="3474720"/>
          </a:xfrm>
        </p:spPr>
        <p:txBody>
          <a:bodyPr>
            <a:normAutofit lnSpcReduction="10000"/>
          </a:bodyPr>
          <a:lstStyle/>
          <a:p>
            <a:r>
              <a:rPr lang="uk-UA" sz="4000" dirty="0"/>
              <a:t>п. 12 </a:t>
            </a:r>
            <a:endParaRPr lang="uk-UA" sz="4000" dirty="0" smtClean="0"/>
          </a:p>
          <a:p>
            <a:r>
              <a:rPr lang="uk-UA" sz="4000" dirty="0" smtClean="0"/>
              <a:t>№ </a:t>
            </a:r>
            <a:r>
              <a:rPr lang="uk-UA" sz="4000" dirty="0"/>
              <a:t>380, 384, 390</a:t>
            </a:r>
          </a:p>
          <a:p>
            <a:r>
              <a:rPr lang="uk-UA" sz="4000" dirty="0"/>
              <a:t>Для допитливих – підготувати історичну довідку про позначення  для кореня.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9455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512511" cy="1143000"/>
          </a:xfrm>
        </p:spPr>
        <p:txBody>
          <a:bodyPr/>
          <a:lstStyle/>
          <a:p>
            <a:pPr algn="ctr"/>
            <a:r>
              <a:rPr lang="uk-UA" dirty="0" smtClean="0"/>
              <a:t>Усний рахунок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484784"/>
            <a:ext cx="8280920" cy="47525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3600" dirty="0" smtClean="0">
                <a:solidFill>
                  <a:srgbClr val="FF0000"/>
                </a:solidFill>
              </a:rPr>
              <a:t>Піднесіть </a:t>
            </a:r>
            <a:r>
              <a:rPr lang="uk-UA" sz="3600" dirty="0">
                <a:solidFill>
                  <a:srgbClr val="FF0000"/>
                </a:solidFill>
              </a:rPr>
              <a:t>до другого степеня </a:t>
            </a:r>
            <a:r>
              <a:rPr lang="uk-UA" sz="3600" dirty="0" smtClean="0">
                <a:solidFill>
                  <a:srgbClr val="FF0000"/>
                </a:solidFill>
              </a:rPr>
              <a:t>числа: </a:t>
            </a:r>
            <a:endParaRPr lang="uk-UA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83568" y="2492896"/>
                <a:ext cx="138557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k-UA" sz="4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40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uk-UA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uk-UA" sz="4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uk-UA" sz="40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492896"/>
                <a:ext cx="1385572" cy="7078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49079" y="3187309"/>
                <a:ext cx="205261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k-UA" sz="4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4000" b="0" i="1" smtClean="0">
                              <a:latin typeface="Cambria Math"/>
                            </a:rPr>
                            <m:t>(−2)</m:t>
                          </m:r>
                        </m:e>
                        <m:sup>
                          <m:r>
                            <a:rPr lang="uk-UA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uk-UA" sz="4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uk-UA" sz="4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079" y="3187309"/>
                <a:ext cx="2052613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170998" y="5160493"/>
                <a:ext cx="138557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k-UA" sz="4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4000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uk-UA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uk-UA" sz="4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uk-UA" sz="4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998" y="5160493"/>
                <a:ext cx="1385572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83568" y="4295559"/>
                <a:ext cx="1974195" cy="1596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k-UA" sz="40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uk-UA" sz="40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uk-UA" sz="40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uk-UA" sz="40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uk-UA" sz="40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uk-UA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uk-UA" sz="4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uk-UA" sz="40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295559"/>
                <a:ext cx="1974195" cy="159697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860032" y="2492896"/>
                <a:ext cx="2343398" cy="1596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k-UA" sz="40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uk-UA" sz="40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uk-UA" sz="4000" b="0" i="1" smtClean="0">
                                  <a:latin typeface="Cambria Math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uk-UA" sz="40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uk-UA" sz="40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uk-UA" sz="40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uk-UA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uk-UA" sz="4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uk-UA" sz="40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492896"/>
                <a:ext cx="2343398" cy="159697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144180" y="4295559"/>
                <a:ext cx="177510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k-UA" sz="4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4000" b="0" i="1" smtClean="0">
                              <a:latin typeface="Cambria Math"/>
                            </a:rPr>
                            <m:t>0,5</m:t>
                          </m:r>
                        </m:e>
                        <m:sup>
                          <m:r>
                            <a:rPr lang="uk-UA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uk-UA" sz="4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uk-UA" sz="40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180" y="4295559"/>
                <a:ext cx="1775101" cy="7078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561437" y="3187309"/>
                <a:ext cx="6575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k-UA" sz="4000" b="0" i="1" smtClean="0">
                        <a:latin typeface="Cambria Math"/>
                      </a:rPr>
                      <m:t>4</m:t>
                    </m:r>
                  </m:oMath>
                </a14:m>
                <a:r>
                  <a:rPr lang="uk-UA" sz="4000" dirty="0" smtClean="0"/>
                  <a:t>;</a:t>
                </a:r>
                <a:endParaRPr lang="uk-UA" sz="40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1437" y="3187309"/>
                <a:ext cx="657552" cy="707886"/>
              </a:xfrm>
              <a:prstGeom prst="rect">
                <a:avLst/>
              </a:prstGeom>
              <a:blipFill rotWithShape="1">
                <a:blip r:embed="rId8"/>
                <a:stretch>
                  <a:fillRect t="-15517" r="-31481" b="-3620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964150" y="2527158"/>
                <a:ext cx="75693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0" i="1" smtClean="0">
                          <a:latin typeface="Cambria Math"/>
                        </a:rPr>
                        <m:t>4;</m:t>
                      </m:r>
                    </m:oMath>
                  </m:oMathPara>
                </a14:m>
                <a:endParaRPr lang="uk-UA" sz="40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4150" y="2527158"/>
                <a:ext cx="756937" cy="70788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579656" y="4471633"/>
                <a:ext cx="622286" cy="1244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uk-UA" sz="4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uk-UA" sz="4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uk-UA" sz="40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9656" y="4471633"/>
                <a:ext cx="622286" cy="124482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7149554" y="2668970"/>
                <a:ext cx="906017" cy="1244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uk-UA" sz="4000" b="0" i="1" smtClean="0">
                              <a:latin typeface="Cambria Math"/>
                            </a:rPr>
                            <m:t>16</m:t>
                          </m:r>
                        </m:num>
                        <m:den>
                          <m:r>
                            <a:rPr lang="uk-UA" sz="40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uk-UA" sz="40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554" y="2668970"/>
                <a:ext cx="906017" cy="124482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6822247" y="4310177"/>
                <a:ext cx="1330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k-UA" sz="4000" b="0" i="1" smtClean="0">
                        <a:latin typeface="Cambria Math"/>
                      </a:rPr>
                      <m:t>0,25</m:t>
                    </m:r>
                  </m:oMath>
                </a14:m>
                <a:r>
                  <a:rPr lang="uk-UA" sz="4000" dirty="0" smtClean="0"/>
                  <a:t>;</a:t>
                </a:r>
                <a:endParaRPr lang="uk-UA" sz="40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2247" y="4310177"/>
                <a:ext cx="1330814" cy="707886"/>
              </a:xfrm>
              <a:prstGeom prst="rect">
                <a:avLst/>
              </a:prstGeom>
              <a:blipFill rotWithShape="1">
                <a:blip r:embed="rId12"/>
                <a:stretch>
                  <a:fillRect t="-15517" r="-15138" b="-3620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6487038" y="5160493"/>
                <a:ext cx="6575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k-UA" sz="4000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uk-UA" sz="4000" dirty="0" smtClean="0"/>
                  <a:t>.</a:t>
                </a:r>
                <a:endParaRPr lang="uk-UA" sz="40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7038" y="5160493"/>
                <a:ext cx="657552" cy="707886"/>
              </a:xfrm>
              <a:prstGeom prst="rect">
                <a:avLst/>
              </a:prstGeom>
              <a:blipFill rotWithShape="1">
                <a:blip r:embed="rId13"/>
                <a:stretch>
                  <a:fillRect t="-15517" r="-31481" b="-3620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733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48861" y="1412776"/>
            <a:ext cx="7776864" cy="89728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uk-UA" sz="3600" dirty="0" smtClean="0">
                <a:solidFill>
                  <a:srgbClr val="FF0000"/>
                </a:solidFill>
              </a:rPr>
              <a:t>Квадрати яких чисел дорівнюють:</a:t>
            </a:r>
            <a:endParaRPr lang="uk-UA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818793" y="2517284"/>
                <a:ext cx="84991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k-UA" sz="4000" b="0" i="1" smtClean="0">
                        <a:latin typeface="Cambria Math"/>
                      </a:rPr>
                      <m:t>4 </m:t>
                    </m:r>
                  </m:oMath>
                </a14:m>
                <a:r>
                  <a:rPr lang="uk-UA" sz="4000" dirty="0" smtClean="0"/>
                  <a:t>=</a:t>
                </a:r>
                <a:endParaRPr lang="uk-UA" sz="4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793" y="2517284"/>
                <a:ext cx="849913" cy="707886"/>
              </a:xfrm>
              <a:prstGeom prst="rect">
                <a:avLst/>
              </a:prstGeom>
              <a:blipFill rotWithShape="1">
                <a:blip r:embed="rId2"/>
                <a:stretch>
                  <a:fillRect t="-15517" r="-24286" b="-3620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27234" y="3632896"/>
                <a:ext cx="127470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k-UA" sz="4000" b="0" i="1" smtClean="0">
                        <a:latin typeface="Cambria Math"/>
                      </a:rPr>
                      <m:t>−4</m:t>
                    </m:r>
                  </m:oMath>
                </a14:m>
                <a:r>
                  <a:rPr lang="uk-UA" sz="4000" dirty="0" smtClean="0"/>
                  <a:t> =</a:t>
                </a:r>
                <a:endParaRPr lang="uk-UA" sz="4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234" y="3632896"/>
                <a:ext cx="1274708" cy="707886"/>
              </a:xfrm>
              <a:prstGeom prst="rect">
                <a:avLst/>
              </a:prstGeom>
              <a:blipFill rotWithShape="1">
                <a:blip r:embed="rId3"/>
                <a:stretch>
                  <a:fillRect t="-15517" r="-15789" b="-3620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17804" y="4869160"/>
            <a:ext cx="11464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dirty="0" smtClean="0"/>
              <a:t>16 =</a:t>
            </a:r>
            <a:endParaRPr lang="uk-UA" sz="40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17213" y="332656"/>
            <a:ext cx="6512511" cy="1143000"/>
          </a:xfrm>
        </p:spPr>
        <p:txBody>
          <a:bodyPr/>
          <a:lstStyle/>
          <a:p>
            <a:pPr algn="ctr"/>
            <a:r>
              <a:rPr lang="uk-UA" dirty="0" smtClean="0"/>
              <a:t>Усний рахунок</a:t>
            </a:r>
            <a:endParaRPr lang="uk-U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499992" y="2517284"/>
                <a:ext cx="114787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0" i="1" smtClean="0">
                          <a:latin typeface="Cambria Math"/>
                        </a:rPr>
                        <m:t>0=</m:t>
                      </m:r>
                    </m:oMath>
                  </m:oMathPara>
                </a14:m>
                <a:endParaRPr lang="uk-UA" sz="4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517284"/>
                <a:ext cx="1147878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530258" y="3632896"/>
                <a:ext cx="143161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0" i="1" smtClean="0">
                          <a:latin typeface="Cambria Math"/>
                        </a:rPr>
                        <m:t>16=</m:t>
                      </m:r>
                    </m:oMath>
                  </m:oMathPara>
                </a14:m>
                <a:endParaRPr lang="uk-UA" sz="4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258" y="3632896"/>
                <a:ext cx="1431610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499992" y="4509119"/>
                <a:ext cx="1431610" cy="1246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uk-UA" sz="40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uk-UA" sz="4000" b="0" i="1" smtClean="0">
                              <a:latin typeface="Cambria Math"/>
                            </a:rPr>
                            <m:t>25</m:t>
                          </m:r>
                        </m:den>
                      </m:f>
                      <m:r>
                        <a:rPr lang="uk-UA" sz="4000" b="0" i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uk-UA" sz="40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4509119"/>
                <a:ext cx="1431610" cy="124649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605594" y="2492896"/>
                <a:ext cx="89524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uk-UA" sz="4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k-UA" sz="40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uk-UA" sz="4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uk-UA" sz="4000" dirty="0" smtClean="0"/>
                  <a:t>;</a:t>
                </a:r>
                <a:endParaRPr lang="uk-UA" sz="40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5594" y="2492896"/>
                <a:ext cx="895245" cy="707886"/>
              </a:xfrm>
              <a:prstGeom prst="rect">
                <a:avLst/>
              </a:prstGeom>
              <a:blipFill rotWithShape="1">
                <a:blip r:embed="rId7"/>
                <a:stretch>
                  <a:fillRect t="-15517" r="-23129" b="-3620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864272" y="3632896"/>
                <a:ext cx="283923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k-UA" sz="3200" i="1" smtClean="0">
                        <a:latin typeface="Cambria Math"/>
                      </a:rPr>
                      <m:t>н</m:t>
                    </m:r>
                    <m:r>
                      <a:rPr lang="uk-UA" sz="3200" b="0" i="1" smtClean="0">
                        <a:latin typeface="Cambria Math"/>
                      </a:rPr>
                      <m:t>е має змісту</m:t>
                    </m:r>
                  </m:oMath>
                </a14:m>
                <a:r>
                  <a:rPr lang="uk-UA" sz="4000" dirty="0" smtClean="0"/>
                  <a:t>;</a:t>
                </a:r>
                <a:endParaRPr lang="uk-UA" sz="40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272" y="3632896"/>
                <a:ext cx="2839239" cy="707886"/>
              </a:xfrm>
              <a:prstGeom prst="rect">
                <a:avLst/>
              </a:prstGeom>
              <a:blipFill rotWithShape="1">
                <a:blip r:embed="rId8"/>
                <a:stretch>
                  <a:fillRect t="-15517" r="-6438" b="-3620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772787" y="4868238"/>
                <a:ext cx="89524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uk-UA" sz="4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k-UA" sz="4000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uk-UA" sz="4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uk-UA" sz="4000" dirty="0" smtClean="0"/>
                  <a:t>;</a:t>
                </a:r>
                <a:endParaRPr lang="uk-UA" sz="40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787" y="4868238"/>
                <a:ext cx="895245" cy="707886"/>
              </a:xfrm>
              <a:prstGeom prst="rect">
                <a:avLst/>
              </a:prstGeom>
              <a:blipFill rotWithShape="1">
                <a:blip r:embed="rId9"/>
                <a:stretch>
                  <a:fillRect t="-15517" r="-22449" b="-3620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508104" y="2492896"/>
                <a:ext cx="89524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uk-UA" sz="4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k-UA" sz="4000" b="0" i="1" smtClean="0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uk-UA" sz="4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uk-UA" sz="4000" dirty="0" smtClean="0"/>
                  <a:t>;</a:t>
                </a:r>
                <a:endParaRPr lang="uk-UA" sz="40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2492896"/>
                <a:ext cx="895245" cy="707886"/>
              </a:xfrm>
              <a:prstGeom prst="rect">
                <a:avLst/>
              </a:prstGeom>
              <a:blipFill rotWithShape="1">
                <a:blip r:embed="rId10"/>
                <a:stretch>
                  <a:fillRect t="-15517" r="-23288" b="-3620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5796136" y="3632896"/>
                <a:ext cx="89524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uk-UA" sz="4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k-UA" sz="4000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uk-UA" sz="4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uk-UA" sz="4000" dirty="0" smtClean="0"/>
                  <a:t>;</a:t>
                </a:r>
                <a:endParaRPr lang="uk-UA" sz="40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632896"/>
                <a:ext cx="895245" cy="707886"/>
              </a:xfrm>
              <a:prstGeom prst="rect">
                <a:avLst/>
              </a:prstGeom>
              <a:blipFill rotWithShape="1">
                <a:blip r:embed="rId11"/>
                <a:stretch>
                  <a:fillRect t="-15517" r="-22449" b="-3620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736930" y="4340782"/>
                <a:ext cx="1448602" cy="1596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k-UA" sz="40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uk-UA" sz="40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uk-UA" sz="40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uk-UA" sz="4000" b="0" i="1" smtClean="0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uk-UA" sz="4000" b="0" i="1" smtClean="0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uk-UA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uk-UA" sz="40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6930" y="4340782"/>
                <a:ext cx="1448602" cy="159697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340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7776864" cy="8972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uk-UA" sz="3600" dirty="0" smtClean="0">
                <a:solidFill>
                  <a:srgbClr val="FF0000"/>
                </a:solidFill>
              </a:rPr>
              <a:t>Знайдіть </a:t>
            </a:r>
            <a:r>
              <a:rPr lang="uk-UA" sz="3600" dirty="0">
                <a:solidFill>
                  <a:srgbClr val="FF0000"/>
                </a:solidFill>
              </a:rPr>
              <a:t>ОДЗ виразу: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17213" y="332656"/>
            <a:ext cx="6512511" cy="1143000"/>
          </a:xfrm>
        </p:spPr>
        <p:txBody>
          <a:bodyPr/>
          <a:lstStyle/>
          <a:p>
            <a:pPr algn="ctr"/>
            <a:r>
              <a:rPr lang="uk-UA" dirty="0" smtClean="0"/>
              <a:t>Усний рахунок</a:t>
            </a:r>
            <a:endParaRPr lang="uk-U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008664" y="2348880"/>
                <a:ext cx="191097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0" i="1" smtClean="0">
                          <a:latin typeface="Cambria Math"/>
                        </a:rPr>
                        <m:t>2</m:t>
                      </m:r>
                      <m:r>
                        <a:rPr lang="en-US" sz="4000" b="0" i="1" smtClean="0">
                          <a:latin typeface="Cambria Math"/>
                        </a:rPr>
                        <m:t>𝑥</m:t>
                      </m:r>
                      <m:r>
                        <a:rPr lang="en-US" sz="4000" b="0" i="1" smtClean="0">
                          <a:latin typeface="Cambria Math"/>
                        </a:rPr>
                        <m:t>+5,</m:t>
                      </m:r>
                    </m:oMath>
                  </m:oMathPara>
                </a14:m>
                <a:endParaRPr lang="uk-UA" sz="40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664" y="2348880"/>
                <a:ext cx="1910971" cy="7078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1028044" y="3056766"/>
                <a:ext cx="1743755" cy="12591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uk-UA" sz="4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uk-UA" sz="4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+5</m:t>
                          </m:r>
                        </m:den>
                      </m:f>
                      <m:r>
                        <a:rPr lang="en-US" sz="4000" b="0" i="0" smtClean="0">
                          <a:latin typeface="Cambria Math"/>
                        </a:rPr>
                        <m:t> ,</m:t>
                      </m:r>
                    </m:oMath>
                  </m:oMathPara>
                </a14:m>
                <a:endParaRPr lang="uk-UA" sz="40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044" y="3056766"/>
                <a:ext cx="1743755" cy="1259127"/>
              </a:xfrm>
              <a:prstGeom prst="rect">
                <a:avLst/>
              </a:prstGeom>
              <a:blipFill rotWithShape="1">
                <a:blip r:embed="rId3"/>
                <a:stretch>
                  <a:fillRect r="-419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Прямоугольник 18"/>
              <p:cNvSpPr/>
              <p:nvPr/>
            </p:nvSpPr>
            <p:spPr>
              <a:xfrm>
                <a:off x="1092271" y="4653136"/>
                <a:ext cx="1743755" cy="12716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+5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en-US" sz="4000" b="0" i="0" smtClean="0">
                          <a:latin typeface="Cambria Math"/>
                        </a:rPr>
                        <m:t> ,</m:t>
                      </m:r>
                    </m:oMath>
                  </m:oMathPara>
                </a14:m>
                <a:endParaRPr lang="uk-UA" sz="4000" dirty="0"/>
              </a:p>
            </p:txBody>
          </p:sp>
        </mc:Choice>
        <mc:Fallback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271" y="4653136"/>
                <a:ext cx="1743755" cy="1271630"/>
              </a:xfrm>
              <a:prstGeom prst="rect">
                <a:avLst/>
              </a:prstGeom>
              <a:blipFill rotWithShape="1">
                <a:blip r:embed="rId4"/>
                <a:stretch>
                  <a:fillRect r="-454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Прямоугольник 19"/>
              <p:cNvSpPr/>
              <p:nvPr/>
            </p:nvSpPr>
            <p:spPr>
              <a:xfrm>
                <a:off x="5004048" y="2427202"/>
                <a:ext cx="1743755" cy="12716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+5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4000" b="0" i="0" smtClean="0">
                          <a:latin typeface="Cambria Math"/>
                        </a:rPr>
                        <m:t> ,</m:t>
                      </m:r>
                    </m:oMath>
                  </m:oMathPara>
                </a14:m>
                <a:endParaRPr lang="uk-UA" sz="4000" dirty="0"/>
              </a:p>
            </p:txBody>
          </p:sp>
        </mc:Choice>
        <mc:Fallback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2427202"/>
                <a:ext cx="1743755" cy="1271630"/>
              </a:xfrm>
              <a:prstGeom prst="rect">
                <a:avLst/>
              </a:prstGeom>
              <a:blipFill rotWithShape="1">
                <a:blip r:embed="rId5"/>
                <a:stretch>
                  <a:fillRect r="-419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Прямоугольник 20"/>
              <p:cNvSpPr/>
              <p:nvPr/>
            </p:nvSpPr>
            <p:spPr>
              <a:xfrm>
                <a:off x="4716016" y="4324659"/>
                <a:ext cx="3672408" cy="13705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+5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−2)(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+2)</m:t>
                          </m:r>
                        </m:den>
                      </m:f>
                      <m:r>
                        <a:rPr lang="en-US" sz="4000" b="0" i="0" smtClean="0">
                          <a:latin typeface="Cambria Math"/>
                        </a:rPr>
                        <m:t> .</m:t>
                      </m:r>
                    </m:oMath>
                  </m:oMathPara>
                </a14:m>
                <a:endParaRPr lang="uk-UA" sz="4000" dirty="0"/>
              </a:p>
            </p:txBody>
          </p:sp>
        </mc:Choice>
        <mc:Fallback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324659"/>
                <a:ext cx="3672408" cy="137050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625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3600" dirty="0" smtClean="0"/>
              <a:t>Квадратний корінь . </a:t>
            </a:r>
            <a:br>
              <a:rPr lang="uk-UA" sz="3600" dirty="0" smtClean="0"/>
            </a:br>
            <a:r>
              <a:rPr lang="uk-UA" sz="3600" dirty="0" smtClean="0"/>
              <a:t>Арифметичний квадратний корінь</a:t>
            </a:r>
            <a:endParaRPr lang="uk-UA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5" y="1772816"/>
            <a:ext cx="896448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481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77" y="404664"/>
            <a:ext cx="8730719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999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964487" cy="1143000"/>
          </a:xfrm>
        </p:spPr>
        <p:txBody>
          <a:bodyPr/>
          <a:lstStyle/>
          <a:p>
            <a:r>
              <a:rPr lang="uk-UA" dirty="0" smtClean="0"/>
              <a:t>Дайте відповіді на питання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pPr lvl="0"/>
            <a:r>
              <a:rPr lang="uk-UA" sz="2400" dirty="0"/>
              <a:t>Що називають квадратним коренем з числа </a:t>
            </a:r>
            <a:r>
              <a:rPr lang="uk-UA" sz="2400" i="1" dirty="0"/>
              <a:t>а</a:t>
            </a:r>
            <a:r>
              <a:rPr lang="uk-UA" sz="2400" dirty="0"/>
              <a:t> ?</a:t>
            </a:r>
          </a:p>
          <a:p>
            <a:pPr lvl="0"/>
            <a:r>
              <a:rPr lang="uk-UA" sz="2400" dirty="0"/>
              <a:t>Що називають арифметичним коренем з числа </a:t>
            </a:r>
            <a:r>
              <a:rPr lang="uk-UA" sz="2400" i="1" dirty="0"/>
              <a:t>а</a:t>
            </a:r>
            <a:r>
              <a:rPr lang="uk-UA" sz="2400" dirty="0"/>
              <a:t> ?</a:t>
            </a:r>
          </a:p>
          <a:p>
            <a:pPr lvl="0"/>
            <a:r>
              <a:rPr lang="uk-UA" sz="2400" dirty="0"/>
              <a:t>Як позначають арифметичний квадратний корінь з числа </a:t>
            </a:r>
            <a:r>
              <a:rPr lang="uk-UA" sz="2400" i="1" dirty="0"/>
              <a:t>а</a:t>
            </a:r>
            <a:r>
              <a:rPr lang="uk-UA" sz="2400" dirty="0"/>
              <a:t> ?</a:t>
            </a:r>
          </a:p>
          <a:p>
            <a:pPr lvl="0"/>
            <a:r>
              <a:rPr lang="uk-UA" sz="2400" dirty="0"/>
              <a:t>Як називають знак  </a:t>
            </a:r>
            <a:r>
              <a:rPr lang="uk-UA" sz="2400" dirty="0" smtClean="0"/>
              <a:t>   ?</a:t>
            </a:r>
            <a:endParaRPr lang="uk-UA" sz="2400" dirty="0"/>
          </a:p>
          <a:p>
            <a:pPr lvl="0"/>
            <a:r>
              <a:rPr lang="uk-UA" sz="2400" dirty="0"/>
              <a:t>Як читають запис  </a:t>
            </a:r>
            <a:r>
              <a:rPr lang="uk-UA" sz="2400" dirty="0" smtClean="0"/>
              <a:t>     ?</a:t>
            </a:r>
            <a:endParaRPr lang="uk-UA" sz="2400" dirty="0"/>
          </a:p>
          <a:p>
            <a:pPr lvl="0"/>
            <a:r>
              <a:rPr lang="uk-UA" sz="2400" dirty="0"/>
              <a:t>Як називають вираз, який стоїть під знаком радикала?</a:t>
            </a:r>
          </a:p>
          <a:p>
            <a:pPr lvl="0"/>
            <a:r>
              <a:rPr lang="uk-UA" sz="2400" dirty="0"/>
              <a:t>Яких значень може набувати підкореневий вираз?</a:t>
            </a:r>
          </a:p>
          <a:p>
            <a:pPr lvl="0"/>
            <a:r>
              <a:rPr lang="uk-UA" sz="2400" dirty="0"/>
              <a:t>Як називають дію знаходження арифметичного квадратного кореня з числа?</a:t>
            </a:r>
          </a:p>
          <a:p>
            <a:pPr lvl="0"/>
            <a:r>
              <a:rPr lang="uk-UA" sz="2400" dirty="0"/>
              <a:t>Чому дорівнює значення виразу </a:t>
            </a:r>
            <a:r>
              <a:rPr lang="uk-UA" sz="2400" dirty="0" smtClean="0"/>
              <a:t>(     </a:t>
            </a:r>
            <a:r>
              <a:rPr lang="uk-UA" sz="2400" dirty="0"/>
              <a:t>)</a:t>
            </a:r>
            <a:r>
              <a:rPr lang="uk-UA" sz="2400" baseline="30000" dirty="0"/>
              <a:t>2</a:t>
            </a:r>
            <a:r>
              <a:rPr lang="uk-UA" sz="2400" dirty="0"/>
              <a:t> для будь-якого невід’ємного числа? </a:t>
            </a:r>
          </a:p>
          <a:p>
            <a:pPr marL="45720" indent="0">
              <a:buNone/>
            </a:pPr>
            <a:endParaRPr lang="uk-UA" sz="20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418282"/>
              </p:ext>
            </p:extLst>
          </p:nvPr>
        </p:nvGraphicFramePr>
        <p:xfrm>
          <a:off x="3059832" y="2636912"/>
          <a:ext cx="36004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Формула" r:id="rId3" imgW="228501" imgH="253890" progId="Equation.3">
                  <p:embed/>
                </p:oleObj>
              </mc:Choice>
              <mc:Fallback>
                <p:oleObj name="Формула" r:id="rId3" imgW="228501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636912"/>
                        <a:ext cx="360040" cy="257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003159"/>
              </p:ext>
            </p:extLst>
          </p:nvPr>
        </p:nvGraphicFramePr>
        <p:xfrm>
          <a:off x="2915816" y="3068960"/>
          <a:ext cx="45005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Формула" r:id="rId5" imgW="241300" imgH="228600" progId="Equation.3">
                  <p:embed/>
                </p:oleObj>
              </mc:Choice>
              <mc:Fallback>
                <p:oleObj name="Формула" r:id="rId5" imgW="2413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068960"/>
                        <a:ext cx="450050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514144"/>
              </p:ext>
            </p:extLst>
          </p:nvPr>
        </p:nvGraphicFramePr>
        <p:xfrm>
          <a:off x="5076056" y="5373216"/>
          <a:ext cx="375042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Формула" r:id="rId7" imgW="241300" imgH="228600" progId="Equation.3">
                  <p:embed/>
                </p:oleObj>
              </mc:Choice>
              <mc:Fallback>
                <p:oleObj name="Формула" r:id="rId7" imgW="2413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5373216"/>
                        <a:ext cx="375042" cy="36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89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3577" y="404664"/>
            <a:ext cx="8964488" cy="1143000"/>
          </a:xfrm>
        </p:spPr>
        <p:txBody>
          <a:bodyPr/>
          <a:lstStyle/>
          <a:p>
            <a:pPr marL="0" indent="0">
              <a:buNone/>
            </a:pPr>
            <a:r>
              <a:rPr lang="uk-UA" sz="3600" dirty="0">
                <a:effectLst/>
              </a:rPr>
              <a:t>Визначте, які з виразів мають зміст</a:t>
            </a:r>
            <a:br>
              <a:rPr lang="uk-UA" sz="3600" dirty="0">
                <a:effectLst/>
              </a:rPr>
            </a:br>
            <a:endParaRPr lang="uk-UA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700808"/>
            <a:ext cx="8563921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045527" y="2204864"/>
                <a:ext cx="66877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uk-UA" sz="36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527" y="2204864"/>
                <a:ext cx="668773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588224" y="2851195"/>
                <a:ext cx="66877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uk-UA" sz="36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2851195"/>
                <a:ext cx="668773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063136" y="3394737"/>
                <a:ext cx="66877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uk-UA" sz="36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3136" y="3394737"/>
                <a:ext cx="668773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591979" y="4070768"/>
                <a:ext cx="66877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uk-UA" sz="36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1979" y="4070768"/>
                <a:ext cx="668773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011472" y="4869160"/>
                <a:ext cx="66877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uk-UA" sz="36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472" y="4869160"/>
                <a:ext cx="668773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011471" y="5734997"/>
                <a:ext cx="66877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uk-UA" sz="36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471" y="5734997"/>
                <a:ext cx="668773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554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143000"/>
          </a:xfrm>
        </p:spPr>
        <p:txBody>
          <a:bodyPr/>
          <a:lstStyle/>
          <a:p>
            <a:r>
              <a:rPr lang="uk-UA" dirty="0" smtClean="0"/>
              <a:t>Вправи з підручника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772816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u="sng" dirty="0">
                <a:solidFill>
                  <a:srgbClr val="FF0000"/>
                </a:solidFill>
              </a:rPr>
              <a:t>Усно </a:t>
            </a:r>
            <a:endParaRPr lang="uk-UA" sz="3600" b="1" u="sng" dirty="0" smtClean="0">
              <a:solidFill>
                <a:srgbClr val="FF0000"/>
              </a:solidFill>
            </a:endParaRPr>
          </a:p>
          <a:p>
            <a:endParaRPr lang="uk-UA" sz="3600" dirty="0"/>
          </a:p>
          <a:p>
            <a:r>
              <a:rPr lang="uk-UA" sz="3600" dirty="0" smtClean="0"/>
              <a:t>№ </a:t>
            </a:r>
            <a:r>
              <a:rPr lang="uk-UA" sz="3600" dirty="0"/>
              <a:t>377, 381, 382</a:t>
            </a:r>
          </a:p>
          <a:p>
            <a:endParaRPr lang="uk-UA" sz="3600" dirty="0" smtClean="0"/>
          </a:p>
          <a:p>
            <a:r>
              <a:rPr lang="uk-UA" sz="3600" b="1" u="sng" dirty="0">
                <a:solidFill>
                  <a:srgbClr val="FF0000"/>
                </a:solidFill>
              </a:rPr>
              <a:t>Письмо з детальним поясненням</a:t>
            </a:r>
          </a:p>
          <a:p>
            <a:endParaRPr lang="uk-UA" sz="3600" dirty="0" smtClean="0"/>
          </a:p>
          <a:p>
            <a:r>
              <a:rPr lang="uk-UA" sz="3600" dirty="0" smtClean="0"/>
              <a:t>№ </a:t>
            </a:r>
            <a:r>
              <a:rPr lang="uk-UA" sz="3600" dirty="0"/>
              <a:t>379, 387, 389, 391</a:t>
            </a:r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978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118</TotalTime>
  <Words>322</Words>
  <Application>Microsoft Office PowerPoint</Application>
  <PresentationFormat>Экран (4:3)</PresentationFormat>
  <Paragraphs>71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Воздушный поток</vt:lpstr>
      <vt:lpstr>Microsoft Equation 3.0</vt:lpstr>
      <vt:lpstr>Презентация PowerPoint</vt:lpstr>
      <vt:lpstr>Усний рахунок</vt:lpstr>
      <vt:lpstr>Усний рахунок</vt:lpstr>
      <vt:lpstr>Усний рахунок</vt:lpstr>
      <vt:lpstr>Квадратний корінь .  Арифметичний квадратний корінь</vt:lpstr>
      <vt:lpstr>Презентация PowerPoint</vt:lpstr>
      <vt:lpstr>Дайте відповіді на питання</vt:lpstr>
      <vt:lpstr>Визначте, які з виразів мають зміст </vt:lpstr>
      <vt:lpstr>Вправи з підручника</vt:lpstr>
      <vt:lpstr>Домашнє завдання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jarik</dc:creator>
  <cp:lastModifiedBy>jarik</cp:lastModifiedBy>
  <cp:revision>8</cp:revision>
  <dcterms:created xsi:type="dcterms:W3CDTF">2013-04-03T14:48:56Z</dcterms:created>
  <dcterms:modified xsi:type="dcterms:W3CDTF">2013-04-03T16:47:29Z</dcterms:modified>
</cp:coreProperties>
</file>