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ms-office.legacyDiagramTex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3" r:id="rId3"/>
    <p:sldId id="294" r:id="rId4"/>
    <p:sldId id="292" r:id="rId5"/>
    <p:sldId id="258" r:id="rId6"/>
    <p:sldId id="259" r:id="rId7"/>
    <p:sldId id="261" r:id="rId8"/>
    <p:sldId id="296" r:id="rId9"/>
    <p:sldId id="260" r:id="rId10"/>
    <p:sldId id="295" r:id="rId11"/>
    <p:sldId id="257" r:id="rId12"/>
    <p:sldId id="298" r:id="rId13"/>
    <p:sldId id="263" r:id="rId14"/>
    <p:sldId id="264" r:id="rId15"/>
    <p:sldId id="265" r:id="rId16"/>
    <p:sldId id="266" r:id="rId17"/>
    <p:sldId id="267" r:id="rId18"/>
    <p:sldId id="268" r:id="rId19"/>
    <p:sldId id="270" r:id="rId20"/>
    <p:sldId id="299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80" r:id="rId30"/>
    <p:sldId id="279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91" r:id="rId40"/>
    <p:sldId id="289" r:id="rId41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800000"/>
    <a:srgbClr val="000099"/>
    <a:srgbClr val="0033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601" autoAdjust="0"/>
    <p:restoredTop sz="86341" autoAdjust="0"/>
  </p:normalViewPr>
  <p:slideViewPr>
    <p:cSldViewPr>
      <p:cViewPr varScale="1">
        <p:scale>
          <a:sx n="73" d="100"/>
          <a:sy n="73" d="100"/>
        </p:scale>
        <p:origin x="-1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10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06/relationships/legacyDocTextInfo" Target="legacyDocTextInfo.bin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13" Type="http://schemas.microsoft.com/office/2006/relationships/legacyDiagramText" Target="legacyDiagramText13.bin"/><Relationship Id="rId18" Type="http://schemas.microsoft.com/office/2006/relationships/legacyDiagramText" Target="legacyDiagramText18.bin"/><Relationship Id="rId26" Type="http://schemas.microsoft.com/office/2006/relationships/legacyDiagramText" Target="legacyDiagramText26.bin"/><Relationship Id="rId3" Type="http://schemas.microsoft.com/office/2006/relationships/legacyDiagramText" Target="legacyDiagramText3.bin"/><Relationship Id="rId21" Type="http://schemas.microsoft.com/office/2006/relationships/legacyDiagramText" Target="legacyDiagramText21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17" Type="http://schemas.microsoft.com/office/2006/relationships/legacyDiagramText" Target="legacyDiagramText17.bin"/><Relationship Id="rId25" Type="http://schemas.microsoft.com/office/2006/relationships/legacyDiagramText" Target="legacyDiagramText25.bin"/><Relationship Id="rId2" Type="http://schemas.microsoft.com/office/2006/relationships/legacyDiagramText" Target="legacyDiagramText2.bin"/><Relationship Id="rId16" Type="http://schemas.microsoft.com/office/2006/relationships/legacyDiagramText" Target="legacyDiagramText16.bin"/><Relationship Id="rId20" Type="http://schemas.microsoft.com/office/2006/relationships/legacyDiagramText" Target="legacyDiagramText20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24" Type="http://schemas.microsoft.com/office/2006/relationships/legacyDiagramText" Target="legacyDiagramText24.bin"/><Relationship Id="rId5" Type="http://schemas.microsoft.com/office/2006/relationships/legacyDiagramText" Target="legacyDiagramText5.bin"/><Relationship Id="rId15" Type="http://schemas.microsoft.com/office/2006/relationships/legacyDiagramText" Target="legacyDiagramText15.bin"/><Relationship Id="rId23" Type="http://schemas.microsoft.com/office/2006/relationships/legacyDiagramText" Target="legacyDiagramText23.bin"/><Relationship Id="rId10" Type="http://schemas.microsoft.com/office/2006/relationships/legacyDiagramText" Target="legacyDiagramText10.bin"/><Relationship Id="rId19" Type="http://schemas.microsoft.com/office/2006/relationships/legacyDiagramText" Target="legacyDiagramText19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Relationship Id="rId14" Type="http://schemas.microsoft.com/office/2006/relationships/legacyDiagramText" Target="legacyDiagramText14.bin"/><Relationship Id="rId22" Type="http://schemas.microsoft.com/office/2006/relationships/legacyDiagramText" Target="legacyDiagramText22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473E-C5EC-4399-AD36-30AFC95AAF3C}" type="datetimeFigureOut">
              <a:rPr lang="uk-UA"/>
              <a:pPr>
                <a:defRPr/>
              </a:pPr>
              <a:t>11.03.2011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3CFAB-2A51-4E0D-B198-82E877FB010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B3603-6516-454D-B17B-B086B957C30B}" type="datetimeFigureOut">
              <a:rPr lang="uk-UA"/>
              <a:pPr>
                <a:defRPr/>
              </a:pPr>
              <a:t>11.03.2011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7D242-37AA-4442-B471-6C2E12B59E7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A6BB6-45E1-4327-A5B4-53AE493FB773}" type="datetimeFigureOut">
              <a:rPr lang="uk-UA"/>
              <a:pPr>
                <a:defRPr/>
              </a:pPr>
              <a:t>11.03.2011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921B1-1F21-45FE-A851-ED4DFDB1D27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33DE0-32CF-4842-80EF-0250C8FC001F}" type="datetimeFigureOut">
              <a:rPr lang="uk-UA"/>
              <a:pPr>
                <a:defRPr/>
              </a:pPr>
              <a:t>11.03.2011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6B860-67EB-4150-ABFA-9AA6174DFF9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7C78F-F2AC-4312-B462-ABCA0E802BA2}" type="datetimeFigureOut">
              <a:rPr lang="uk-UA"/>
              <a:pPr>
                <a:defRPr/>
              </a:pPr>
              <a:t>11.03.2011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B1FF-360E-4828-B091-FD823A9F7FA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915B5-DDFA-4713-9765-92641EED4C3B}" type="datetimeFigureOut">
              <a:rPr lang="uk-UA"/>
              <a:pPr>
                <a:defRPr/>
              </a:pPr>
              <a:t>11.03.2011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9FD29-A872-485E-B255-814B6D3470C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9E267-EF43-49D5-BFEE-76A98D21CC27}" type="datetimeFigureOut">
              <a:rPr lang="uk-UA"/>
              <a:pPr>
                <a:defRPr/>
              </a:pPr>
              <a:t>11.03.2011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DDDB5-A305-4A60-9A8D-63704A35EC1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6B609-892C-4BDF-95E6-74A163FB57B0}" type="datetimeFigureOut">
              <a:rPr lang="uk-UA"/>
              <a:pPr>
                <a:defRPr/>
              </a:pPr>
              <a:t>11.03.2011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7E1A8-647B-4611-912A-AFE7B275511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7A2D5-3DDB-4885-A7CD-FABDB47C092F}" type="datetimeFigureOut">
              <a:rPr lang="uk-UA"/>
              <a:pPr>
                <a:defRPr/>
              </a:pPr>
              <a:t>11.03.2011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07371-E61E-4ADA-B105-7F5E316FF03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5A20F-BF15-4574-AE33-B53E3C3FE246}" type="datetimeFigureOut">
              <a:rPr lang="uk-UA"/>
              <a:pPr>
                <a:defRPr/>
              </a:pPr>
              <a:t>11.03.2011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D0FBE-2688-44C5-8B41-36347D10FB1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55589-592C-4F56-AA4C-4162A6493CF3}" type="datetimeFigureOut">
              <a:rPr lang="uk-UA"/>
              <a:pPr>
                <a:defRPr/>
              </a:pPr>
              <a:t>11.03.2011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351F2-76FA-4903-B1E9-94B76E5BE2F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0E027-BD0B-4B86-A4FB-991FA7101140}" type="datetimeFigureOut">
              <a:rPr lang="uk-UA"/>
              <a:pPr>
                <a:defRPr/>
              </a:pPr>
              <a:t>11.03.2011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D017D-B9A9-4646-805B-4B72EF9A23D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0DC704-F07C-46A1-8D43-C8873FD6E2C7}" type="datetimeFigureOut">
              <a:rPr lang="uk-UA"/>
              <a:pPr>
                <a:defRPr/>
              </a:pPr>
              <a:t>11.03.2011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9F0F31-1F16-491F-8021-28DFB405063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4%D0%B0%D0%B9%D0%BB:Haeckel_Lacertilia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k.wikipedia.org/wiki/%D0%A4%D0%B0%D0%B9%D0%BB:Jackson%27s_Chameleon444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&#1061;&#1072;&#1084;&#1077;&#1083;&#1077;&#1086;&#1085;.mpg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&#1045;&#1081;&#1074;&#1072;&#1079;&#1086;&#1074;%20&#1042;&#1083;&#1072;&#1076;&#1080;&#1089;&#1083;&#1072;&#1074;%20&#1079;&#1084;&#1110;&#1111;.ppt#-1,1,&#1057;&#1083;&#1072;&#1081;&#1076; 1" TargetMode="Externa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4%D0%B0%D0%B9%D0%BB:Jackson%27s_Chameleon444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://uk.wikipedia.org/wiki/%D0%A4%D0%B0%D0%B9%D0%BB:Tuatar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4%D0%B0%D0%B9%D0%BB:Snapping_turtle_4_md.jpg" TargetMode="External"/><Relationship Id="rId11" Type="http://schemas.openxmlformats.org/officeDocument/2006/relationships/image" Target="../media/image7.jpeg"/><Relationship Id="rId5" Type="http://schemas.openxmlformats.org/officeDocument/2006/relationships/image" Target="../media/image4.jpeg"/><Relationship Id="rId10" Type="http://schemas.openxmlformats.org/officeDocument/2006/relationships/hyperlink" Target="http://uk.wikipedia.org/wiki/%D0%A4%D0%B0%D0%B9%D0%BB:B39.jpg" TargetMode="External"/><Relationship Id="rId4" Type="http://schemas.openxmlformats.org/officeDocument/2006/relationships/hyperlink" Target="http://uk.wikipedia.org/wiki/%D0%A4%D0%B0%D0%B9%D0%BB:Saurier2.jpg" TargetMode="External"/><Relationship Id="rId9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hyperlink" Target="&#1063;&#1077;&#1088;&#1077;&#1087;&#1072;&#1093;&#1080;.ppt#-1,1,&#1057;&#1083;&#1072;&#1081;&#1076; 1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hyperlink" Target="&#1082;&#1088;&#1086;&#1082;&#1086;&#1076;&#1080;&#1083;&#1080;.ppt#-1,1,&#1057;&#1083;&#1072;&#1081;&#1076; 1" TargetMode="External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uk.wikipedia.org/wiki/%D0%A4%D0%B0%D0%B9%D0%BB:B39.jpg" TargetMode="Externa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k.wikipedia.org/wiki/%D0%A4%D0%B0%D0%B9%D0%BB:Saurier2.jpg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uk.wikipedia.org/wiki/%D0%A4%D0%B0%D0%B9%D0%BB:Snapping_turtle_4_md.jpg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uk.wikipedia.org/wiki/%D0%A4%D0%B0%D0%B9%D0%BB:Ba%C5%82t%C3%B3w_Park_Jurajski_001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uk.wikipedia.org/wiki/%D0%A4%D0%B0%D0%B9%D0%BB:Sinosaurus_LeCire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9600" b="1" smtClean="0">
                <a:solidFill>
                  <a:srgbClr val="800000"/>
                </a:solidFill>
              </a:rPr>
              <a:t>Біологія</a:t>
            </a:r>
            <a:endParaRPr lang="ru-RU" sz="9600" b="1" smtClean="0">
              <a:solidFill>
                <a:srgbClr val="800000"/>
              </a:solidFill>
            </a:endParaRPr>
          </a:p>
        </p:txBody>
      </p:sp>
      <p:sp>
        <p:nvSpPr>
          <p:cNvPr id="55299" name="Rectangle 3"/>
          <p:cNvSpPr>
            <a:spLocks noGrp="1"/>
          </p:cNvSpPr>
          <p:nvPr>
            <p:ph type="subTitle" idx="1"/>
          </p:nvPr>
        </p:nvSpPr>
        <p:spPr>
          <a:xfrm>
            <a:off x="5795963" y="4652963"/>
            <a:ext cx="2808287" cy="5508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6000" b="1" smtClean="0">
                <a:solidFill>
                  <a:srgbClr val="000099"/>
                </a:solidFill>
              </a:rPr>
              <a:t>8 клас</a:t>
            </a:r>
            <a:endParaRPr lang="ru-RU" sz="6000" b="1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714375" y="571500"/>
            <a:ext cx="7958138" cy="2786063"/>
          </a:xfrm>
        </p:spPr>
        <p:txBody>
          <a:bodyPr>
            <a:normAutofit/>
          </a:bodyPr>
          <a:lstStyle/>
          <a:p>
            <a:r>
              <a:rPr lang="uk-UA" b="1" smtClean="0">
                <a:solidFill>
                  <a:srgbClr val="003399"/>
                </a:solidFill>
              </a:rPr>
              <a:t>Різноманітність плазунів, їх значення в природі та житті людини. Охорона плазунів</a:t>
            </a:r>
          </a:p>
        </p:txBody>
      </p:sp>
      <p:pic>
        <p:nvPicPr>
          <p:cNvPr id="53252" name="Picture 2" descr="http://www.serpentes.ru/images/articles/priruchenie/8e317d04bc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9613" y="3667125"/>
            <a:ext cx="54752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b="1" smtClean="0">
                <a:solidFill>
                  <a:srgbClr val="000099"/>
                </a:solidFill>
              </a:rPr>
              <a:t> Ознайомитись із різноманітністю плазунів</a:t>
            </a:r>
          </a:p>
          <a:p>
            <a:pPr>
              <a:lnSpc>
                <a:spcPct val="90000"/>
              </a:lnSpc>
            </a:pPr>
            <a:r>
              <a:rPr lang="uk-UA" b="1" smtClean="0">
                <a:solidFill>
                  <a:srgbClr val="000099"/>
                </a:solidFill>
              </a:rPr>
              <a:t>Розкрити взаємозв</a:t>
            </a:r>
            <a:r>
              <a:rPr lang="en-US" b="1" smtClean="0">
                <a:solidFill>
                  <a:srgbClr val="000099"/>
                </a:solidFill>
              </a:rPr>
              <a:t>’</a:t>
            </a:r>
            <a:r>
              <a:rPr lang="uk-UA" b="1" smtClean="0">
                <a:solidFill>
                  <a:srgbClr val="000099"/>
                </a:solidFill>
              </a:rPr>
              <a:t>язок будови та життєдіяльності плазунів з умовами життя</a:t>
            </a:r>
          </a:p>
          <a:p>
            <a:pPr>
              <a:lnSpc>
                <a:spcPct val="90000"/>
              </a:lnSpc>
            </a:pPr>
            <a:r>
              <a:rPr lang="uk-UA" b="1" smtClean="0">
                <a:solidFill>
                  <a:srgbClr val="000099"/>
                </a:solidFill>
              </a:rPr>
              <a:t>З</a:t>
            </a:r>
            <a:r>
              <a:rPr lang="en-US" b="1" smtClean="0">
                <a:solidFill>
                  <a:srgbClr val="000099"/>
                </a:solidFill>
              </a:rPr>
              <a:t>’</a:t>
            </a:r>
            <a:r>
              <a:rPr lang="uk-UA" b="1" smtClean="0">
                <a:solidFill>
                  <a:srgbClr val="000099"/>
                </a:solidFill>
              </a:rPr>
              <a:t>ясувати їх значення в природі та житті людини</a:t>
            </a:r>
          </a:p>
          <a:p>
            <a:pPr>
              <a:lnSpc>
                <a:spcPct val="90000"/>
              </a:lnSpc>
            </a:pPr>
            <a:r>
              <a:rPr lang="uk-UA" b="1" smtClean="0">
                <a:solidFill>
                  <a:srgbClr val="000099"/>
                </a:solidFill>
              </a:rPr>
              <a:t>Обґрунтувати необхідність охорони плазунів</a:t>
            </a:r>
          </a:p>
          <a:p>
            <a:pPr>
              <a:lnSpc>
                <a:spcPct val="90000"/>
              </a:lnSpc>
            </a:pPr>
            <a:endParaRPr lang="uk-UA" b="1" smtClean="0">
              <a:solidFill>
                <a:srgbClr val="000099"/>
              </a:solidFill>
            </a:endParaRPr>
          </a:p>
        </p:txBody>
      </p:sp>
      <p:sp>
        <p:nvSpPr>
          <p:cNvPr id="15364" name="WordArt 4"/>
          <p:cNvSpPr>
            <a:spLocks noChangeArrowheads="1" noChangeShapeType="1" noTextEdit="1"/>
          </p:cNvSpPr>
          <p:nvPr/>
        </p:nvSpPr>
        <p:spPr bwMode="auto">
          <a:xfrm>
            <a:off x="900113" y="333375"/>
            <a:ext cx="2303462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Мета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5" name="Organization Chart 5"/>
          <p:cNvGraphicFramePr>
            <a:graphicFrameLocks/>
          </p:cNvGraphicFramePr>
          <p:nvPr>
            <p:ph/>
          </p:nvPr>
        </p:nvGraphicFramePr>
        <p:xfrm>
          <a:off x="179388" y="274638"/>
          <a:ext cx="8964612" cy="6323012"/>
        </p:xfrm>
        <a:graphic>
          <a:graphicData uri="http://schemas.openxmlformats.org/drawingml/2006/compatibility">
            <com:legacyDrawing xmlns:com="http://schemas.openxmlformats.org/drawingml/2006/compatibility" spid="_x0000_s5632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b="1" smtClean="0">
                <a:solidFill>
                  <a:srgbClr val="000099"/>
                </a:solidFill>
              </a:rPr>
              <a:t>Чи є зуби у черепахи?</a:t>
            </a:r>
          </a:p>
          <a:p>
            <a:r>
              <a:rPr lang="uk-UA" sz="2800" b="1" smtClean="0">
                <a:solidFill>
                  <a:srgbClr val="000099"/>
                </a:solidFill>
              </a:rPr>
              <a:t>Як відрізнити безногих ящірок від змій?</a:t>
            </a:r>
          </a:p>
          <a:p>
            <a:r>
              <a:rPr lang="uk-UA" sz="2800" b="1" smtClean="0">
                <a:solidFill>
                  <a:srgbClr val="000099"/>
                </a:solidFill>
              </a:rPr>
              <a:t>Хто швидко змінює колір шкіри?</a:t>
            </a:r>
          </a:p>
          <a:p>
            <a:r>
              <a:rPr lang="uk-UA" sz="2800" b="1" smtClean="0">
                <a:solidFill>
                  <a:srgbClr val="000099"/>
                </a:solidFill>
              </a:rPr>
              <a:t>Хто з плазунів уміє бігати по воді?</a:t>
            </a:r>
          </a:p>
          <a:p>
            <a:r>
              <a:rPr lang="uk-UA" sz="2800" b="1" smtClean="0">
                <a:solidFill>
                  <a:srgbClr val="000099"/>
                </a:solidFill>
              </a:rPr>
              <a:t>Які бувають змії за способом добування їжі?</a:t>
            </a:r>
          </a:p>
          <a:p>
            <a:r>
              <a:rPr lang="uk-UA" sz="2800" b="1" smtClean="0">
                <a:solidFill>
                  <a:srgbClr val="000099"/>
                </a:solidFill>
              </a:rPr>
              <a:t>Хто такі каймани, гавіали, алігатори?</a:t>
            </a:r>
          </a:p>
          <a:p>
            <a:r>
              <a:rPr lang="uk-UA" sz="2800" b="1" smtClean="0">
                <a:solidFill>
                  <a:srgbClr val="000099"/>
                </a:solidFill>
              </a:rPr>
              <a:t>Чим відрізняється вуж від гадюки?</a:t>
            </a:r>
          </a:p>
        </p:txBody>
      </p:sp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619250" y="260350"/>
            <a:ext cx="936625" cy="1728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22533" name="WordArt 5"/>
          <p:cNvSpPr>
            <a:spLocks noChangeArrowheads="1" noChangeShapeType="1" noTextEdit="1"/>
          </p:cNvSpPr>
          <p:nvPr/>
        </p:nvSpPr>
        <p:spPr bwMode="auto">
          <a:xfrm>
            <a:off x="4643438" y="404813"/>
            <a:ext cx="936625" cy="17287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Black"/>
              </a:rPr>
              <a:t>?</a:t>
            </a:r>
          </a:p>
        </p:txBody>
      </p:sp>
      <p:sp>
        <p:nvSpPr>
          <p:cNvPr id="22534" name="WordArt 6"/>
          <p:cNvSpPr>
            <a:spLocks noChangeArrowheads="1" noChangeShapeType="1" noTextEdit="1"/>
          </p:cNvSpPr>
          <p:nvPr/>
        </p:nvSpPr>
        <p:spPr bwMode="auto">
          <a:xfrm>
            <a:off x="7524750" y="692150"/>
            <a:ext cx="936625" cy="17287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Black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9738" y="2420938"/>
            <a:ext cx="3632200" cy="2890837"/>
          </a:xfrm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428875"/>
            <a:ext cx="364013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4392612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Ряд Лускаті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62475" y="620713"/>
            <a:ext cx="4330700" cy="5832475"/>
          </a:xfrm>
          <a:solidFill>
            <a:srgbClr val="FFFF99"/>
          </a:solidFill>
        </p:spPr>
        <p:txBody>
          <a:bodyPr/>
          <a:lstStyle/>
          <a:p>
            <a:pPr>
              <a:lnSpc>
                <a:spcPct val="80000"/>
              </a:lnSpc>
            </a:pPr>
            <a:endParaRPr lang="uk-UA" sz="2000" smtClean="0"/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uk-UA" sz="2400" b="1" smtClean="0">
                <a:solidFill>
                  <a:srgbClr val="000099"/>
                </a:solidFill>
              </a:rPr>
              <a:t>Гатерія — нічна істота, що виповзає з нори, коли температура спаде до 10 градусів за Цельсієм. З настанням ранку дивний орган — «третє», або тім'яне око, — реєструє освітлення і підвищення температури. Таким чином гатерії одержують сигнал, що пора ховатись у нору. Живе 100—200 років. Малята народжуються з яєць через 15 місяців. Живиться комахами та іншими безхребетними, іноді поїдає яйця птахів.</a:t>
            </a: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5450" y="2500313"/>
            <a:ext cx="3930650" cy="3214687"/>
          </a:xfrm>
        </p:spPr>
      </p:pic>
      <p:sp>
        <p:nvSpPr>
          <p:cNvPr id="24581" name="WordArt 5"/>
          <p:cNvSpPr>
            <a:spLocks noChangeArrowheads="1" noChangeShapeType="1" noTextEdit="1"/>
          </p:cNvSpPr>
          <p:nvPr/>
        </p:nvSpPr>
        <p:spPr bwMode="auto">
          <a:xfrm>
            <a:off x="395288" y="404813"/>
            <a:ext cx="3097212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Гатерія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950" y="1196975"/>
            <a:ext cx="5148263" cy="5256213"/>
          </a:xfrm>
          <a:solidFill>
            <a:srgbClr val="FFFF99"/>
          </a:solidFill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uk-UA" sz="2000" b="1" smtClean="0">
                <a:solidFill>
                  <a:srgbClr val="000099"/>
                </a:solidFill>
              </a:rPr>
              <a:t>Плащеносна ящірка (Chlamydosaurus kіngіі) - ящірка із родини агамових. В своєму роді є єдиним видом. Батьківщиною плащеносної ящірки є північний захід Австралії та південь Нової Гвінеї. Там вона живе в сухих лісах і лісостепах. Довжина плащеносної ящірки становить від 80 до 100 см, самиці значно менші за самців. При небезпеці ящірка відкриває пащу і відстовбурчує свій яскраво забарвлений комір, який підтримується подовженими щелепними кістками. На додаток стає на задні лапи, видає шиплячі звуки і б'є хвостом по землі. Таким чином їй вдається здаватися небезпечнішою і більшою, ніж вона є. Для посилення ефекту плащеносна ящірка стає при можливості на узвишшя.</a:t>
            </a:r>
          </a:p>
        </p:txBody>
      </p:sp>
      <p:pic>
        <p:nvPicPr>
          <p:cNvPr id="25603" name="Содержимое 4" descr="http://www.eco-live.com.ua/sites/default/files/u3/frill-necked-lizard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64163" y="2205038"/>
            <a:ext cx="3671887" cy="3024187"/>
          </a:xfrm>
        </p:spPr>
      </p:pic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3779838" y="188913"/>
            <a:ext cx="5184775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Плащеносна ящірка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65250"/>
            <a:ext cx="6551612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6372225" y="260350"/>
            <a:ext cx="2208213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Варан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67175" y="260350"/>
            <a:ext cx="4968875" cy="6337300"/>
          </a:xfrm>
          <a:solidFill>
            <a:srgbClr val="FFFF99"/>
          </a:solidFill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uk-UA" sz="2400" b="1" smtClean="0">
                <a:solidFill>
                  <a:srgbClr val="1C1C11"/>
                </a:solidFill>
              </a:rPr>
              <a:t>Василіски (Basiliscus), рід ящірок сімейства ігуан. Налічує всього 4-5відов. Поширені від Південної Мексики до Венесуели і Еквадору. 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uk-UA" sz="2400" b="1" smtClean="0">
                <a:solidFill>
                  <a:srgbClr val="1C1C11"/>
                </a:solidFill>
              </a:rPr>
              <a:t>У самців цієї ящірки на голові клиновидний виріст, а вздовж спини і хвоста - шкірясті гребінь. У тропічній Америці найбільш відомий шлемоносний василіск довжиною близько 80 см. Живуть на деревах і чагарниках, біля води. Добре плавають і пірнають. Здатні бігати по воді завдяки лускатій облямівці пальців ніг. Харчуються в основному комахами. Відкладають 12-18 яєць. </a:t>
            </a:r>
          </a:p>
          <a:p>
            <a:pPr>
              <a:lnSpc>
                <a:spcPct val="80000"/>
              </a:lnSpc>
            </a:pPr>
            <a:endParaRPr lang="uk-UA" sz="2400" smtClean="0"/>
          </a:p>
        </p:txBody>
      </p:sp>
      <p:pic>
        <p:nvPicPr>
          <p:cNvPr id="27651" name="Содержимое 4" descr="Василіски - Екзотичні тварини та рептилії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916113"/>
            <a:ext cx="3738563" cy="3429000"/>
          </a:xfrm>
        </p:spPr>
      </p:pic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2881312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Василіски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5" descr="http://mail.menr.gov.ua/publ/redbook/pic/02/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84313"/>
            <a:ext cx="6480175" cy="48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4643438" y="260350"/>
            <a:ext cx="42878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Гекон кримський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WordArt 4"/>
          <p:cNvSpPr>
            <a:spLocks noChangeArrowheads="1" noChangeShapeType="1" noTextEdit="1"/>
          </p:cNvSpPr>
          <p:nvPr/>
        </p:nvSpPr>
        <p:spPr bwMode="auto">
          <a:xfrm rot="5400000">
            <a:off x="2661444" y="2315369"/>
            <a:ext cx="4392613" cy="17240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639999" lon="20699999" rev="0"/>
              </a:camera>
              <a:lightRig rig="legacyNormal3" dir="l"/>
            </a:scene3d>
            <a:sp3d extrusionH="201600" prstMaterial="legacyPlastic">
              <a:extrusionClr>
                <a:srgbClr val="FF9966"/>
              </a:extrusionClr>
            </a:sp3d>
          </a:bodyPr>
          <a:lstStyle/>
          <a:p>
            <a:pPr algn="ctr" fontAlgn="auto"/>
            <a:r>
              <a:rPr lang="en-US" sz="9600" b="1" kern="10">
                <a:ln w="9525">
                  <a:round/>
                  <a:headEnd/>
                  <a:tailEnd/>
                </a:ln>
                <a:solidFill>
                  <a:srgbClr val="CC0000"/>
                </a:solidFill>
                <a:latin typeface="Arial Black"/>
              </a:rPr>
              <a:t>?</a:t>
            </a:r>
          </a:p>
        </p:txBody>
      </p:sp>
      <p:pic>
        <p:nvPicPr>
          <p:cNvPr id="51206" name="Picture 6" descr="072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76250"/>
            <a:ext cx="3333750" cy="2266950"/>
          </a:xfrm>
          <a:prstGeom prst="rect">
            <a:avLst/>
          </a:prstGeom>
          <a:noFill/>
        </p:spPr>
      </p:pic>
      <p:pic>
        <p:nvPicPr>
          <p:cNvPr id="51208" name="Picture 8" descr="Haeckel Lacertilia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3200400"/>
            <a:ext cx="2381250" cy="3324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468313" y="333375"/>
            <a:ext cx="428783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Хамелеон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58373" name="Picture 5" descr="250px-Jackson%27s_Chameleon44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412875"/>
            <a:ext cx="6624638" cy="4983163"/>
          </a:xfrm>
          <a:prstGeom prst="rect">
            <a:avLst/>
          </a:prstGeom>
          <a:noFill/>
        </p:spPr>
      </p:pic>
      <p:sp>
        <p:nvSpPr>
          <p:cNvPr id="58374" name="AutoShape 6">
            <a:hlinkClick r:id="rId4" action="ppaction://hlinkfile" highlightClick="1"/>
          </p:cNvPr>
          <p:cNvSpPr>
            <a:spLocks noChangeArrowheads="1"/>
          </p:cNvSpPr>
          <p:nvPr/>
        </p:nvSpPr>
        <p:spPr bwMode="auto">
          <a:xfrm>
            <a:off x="8388350" y="6453188"/>
            <a:ext cx="576263" cy="404812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2" descr="Голова гремучей змеи: 1 — железа, вырабатывающая яд; 2 — ядовитые зубы с каналом для стока яда; 3 — мышца, выдавливающая из железы яд; 4 — глаз; 5 — язык; 6 — дыхательное отверстие трахеи; 7 — складка слизистой оболочки десны, охватывающая зуб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95513" y="1681163"/>
            <a:ext cx="5905500" cy="470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395288" y="487363"/>
            <a:ext cx="3529012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Підряд Змії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33375"/>
            <a:ext cx="66246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1187450" y="5589588"/>
            <a:ext cx="6769100" cy="860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Особливості способу живлення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" descr="http://www.fauna.nukri.org/reptile/giurz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20813"/>
            <a:ext cx="3671887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Рисунок 3" descr="Піскова ефа (Echis carinatu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916113"/>
            <a:ext cx="3455987" cy="330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5" descr="http://vsau.vin.ua/students/works/web_design/ek47_p/t172661a_4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4108450"/>
            <a:ext cx="3671888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WordArt 6"/>
          <p:cNvSpPr>
            <a:spLocks noChangeArrowheads="1" noChangeShapeType="1" noTextEdit="1"/>
          </p:cNvSpPr>
          <p:nvPr/>
        </p:nvSpPr>
        <p:spPr bwMode="auto">
          <a:xfrm>
            <a:off x="179388" y="333375"/>
            <a:ext cx="612140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Найотруйніші змії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 rot="5400000">
            <a:off x="3894138" y="2451100"/>
            <a:ext cx="1447800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Гюрза</a:t>
            </a:r>
            <a:endParaRPr lang="en-US" sz="3600" b="1" i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1752" name="WordArt 8"/>
          <p:cNvSpPr>
            <a:spLocks noChangeArrowheads="1" noChangeShapeType="1" noTextEdit="1"/>
          </p:cNvSpPr>
          <p:nvPr/>
        </p:nvSpPr>
        <p:spPr bwMode="auto">
          <a:xfrm rot="5400000">
            <a:off x="-66674" y="5251450"/>
            <a:ext cx="1447800" cy="5238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Кобра</a:t>
            </a:r>
            <a:endParaRPr lang="en-US" sz="3600" b="1" i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1753" name="WordArt 9"/>
          <p:cNvSpPr>
            <a:spLocks noChangeArrowheads="1" noChangeShapeType="1" noTextEdit="1"/>
          </p:cNvSpPr>
          <p:nvPr/>
        </p:nvSpPr>
        <p:spPr bwMode="auto">
          <a:xfrm>
            <a:off x="6443663" y="5516563"/>
            <a:ext cx="1439862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>
                <a:ln w="9525">
                  <a:noFill/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Ефа</a:t>
            </a:r>
            <a:endParaRPr lang="en-US" sz="3600" b="1" i="1" kern="10">
              <a:ln w="9525">
                <a:noFill/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2" descr="Анаконд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5761037" cy="483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4427538" y="404813"/>
            <a:ext cx="4175125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Анаконда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2" descr="http://life.pravda.com.ua/images/doc/a/f/af7cdea-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612900"/>
            <a:ext cx="6030912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179388" y="404813"/>
            <a:ext cx="3960812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Сітчастий пітон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73238"/>
            <a:ext cx="6264275" cy="473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WordArt 4"/>
          <p:cNvSpPr>
            <a:spLocks noChangeArrowheads="1" noChangeShapeType="1" noTextEdit="1"/>
          </p:cNvSpPr>
          <p:nvPr/>
        </p:nvSpPr>
        <p:spPr bwMode="auto">
          <a:xfrm>
            <a:off x="4859338" y="404813"/>
            <a:ext cx="405765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Літаючі змії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t1.gstatic.com/images?q=tbn:ANd9GcT5TJUZf-5huo-fI-k2Ce4_gy9zFjxTC55_qulQXT85PqRUMNK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7588" y="1504950"/>
            <a:ext cx="6172200" cy="51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4608513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Гримуча змія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sp>
        <p:nvSpPr>
          <p:cNvPr id="35845" name="AutoShape 5">
            <a:hlinkClick r:id="rId3" action="ppaction://hlinkpres?slideindex=1&amp;slidetitle=Слайд 1" highlightClick="1"/>
          </p:cNvPr>
          <p:cNvSpPr>
            <a:spLocks noChangeArrowheads="1"/>
          </p:cNvSpPr>
          <p:nvPr/>
        </p:nvSpPr>
        <p:spPr bwMode="auto">
          <a:xfrm>
            <a:off x="8604250" y="6308725"/>
            <a:ext cx="360363" cy="360363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50825" y="1711325"/>
            <a:ext cx="4038600" cy="4525963"/>
          </a:xfrm>
          <a:solidFill>
            <a:srgbClr val="FFFF99"/>
          </a:solidFill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uk-UA" sz="2600" b="1" smtClean="0">
                <a:solidFill>
                  <a:srgbClr val="000099"/>
                </a:solidFill>
              </a:rPr>
              <a:t>У вужа тіло знизу світліше, ніж зверху</a:t>
            </a:r>
          </a:p>
          <a:p>
            <a:pPr algn="just">
              <a:lnSpc>
                <a:spcPct val="90000"/>
              </a:lnSpc>
            </a:pPr>
            <a:r>
              <a:rPr lang="uk-UA" sz="2600" b="1" smtClean="0">
                <a:solidFill>
                  <a:srgbClr val="000099"/>
                </a:solidFill>
              </a:rPr>
              <a:t>На голові у вужа дві оранжево-жовті або білуваті плями</a:t>
            </a:r>
          </a:p>
          <a:p>
            <a:pPr algn="just">
              <a:lnSpc>
                <a:spcPct val="90000"/>
              </a:lnSpc>
            </a:pPr>
            <a:r>
              <a:rPr lang="uk-UA" sz="2600" b="1" smtClean="0">
                <a:solidFill>
                  <a:srgbClr val="000099"/>
                </a:solidFill>
              </a:rPr>
              <a:t>У вужів зіниці ока округлі, а у змій – вертикальні, щілиноподібні</a:t>
            </a:r>
          </a:p>
          <a:p>
            <a:pPr algn="just">
              <a:lnSpc>
                <a:spcPct val="90000"/>
              </a:lnSpc>
            </a:pPr>
            <a:r>
              <a:rPr lang="uk-UA" sz="2600" b="1" smtClean="0">
                <a:solidFill>
                  <a:srgbClr val="000099"/>
                </a:solidFill>
              </a:rPr>
              <a:t>У змій трикутна форма голови</a:t>
            </a: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576513"/>
            <a:ext cx="4038600" cy="2573337"/>
          </a:xfrm>
        </p:spPr>
      </p:pic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3708400" y="333375"/>
            <a:ext cx="5113338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Вуж чи ящірка?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25"/>
            <a:ext cx="8229600" cy="4525963"/>
          </a:xfrm>
          <a:solidFill>
            <a:srgbClr val="FFFF99"/>
          </a:solidFill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uk-UA" sz="2800" b="1" smtClean="0">
                <a:solidFill>
                  <a:srgbClr val="000099"/>
                </a:solidFill>
              </a:rPr>
              <a:t>Забезпечити потерпілому спокій у горизонтальному положенні</a:t>
            </a:r>
          </a:p>
          <a:p>
            <a:pPr algn="just">
              <a:lnSpc>
                <a:spcPct val="90000"/>
              </a:lnSpc>
            </a:pPr>
            <a:r>
              <a:rPr lang="uk-UA" sz="2800" b="1" smtClean="0">
                <a:solidFill>
                  <a:srgbClr val="000099"/>
                </a:solidFill>
              </a:rPr>
              <a:t>Продезинфікувати ранку і накласти на неї чисту пов</a:t>
            </a:r>
            <a:r>
              <a:rPr lang="en-US" sz="2800" b="1" smtClean="0">
                <a:solidFill>
                  <a:srgbClr val="000099"/>
                </a:solidFill>
              </a:rPr>
              <a:t>’</a:t>
            </a:r>
            <a:r>
              <a:rPr lang="uk-UA" sz="2800" b="1" smtClean="0">
                <a:solidFill>
                  <a:srgbClr val="000099"/>
                </a:solidFill>
              </a:rPr>
              <a:t>язку</a:t>
            </a:r>
          </a:p>
          <a:p>
            <a:pPr algn="just">
              <a:lnSpc>
                <a:spcPct val="90000"/>
              </a:lnSpc>
            </a:pPr>
            <a:r>
              <a:rPr lang="uk-UA" sz="2800" b="1" smtClean="0">
                <a:solidFill>
                  <a:srgbClr val="000099"/>
                </a:solidFill>
              </a:rPr>
              <a:t>Дати багато пити і якнайшвидше доставити до лікарні, де йому введуть протизміїну сироватку</a:t>
            </a:r>
          </a:p>
          <a:p>
            <a:pPr algn="just">
              <a:lnSpc>
                <a:spcPct val="90000"/>
              </a:lnSpc>
            </a:pPr>
            <a:r>
              <a:rPr lang="uk-UA" sz="2800" b="1" smtClean="0">
                <a:solidFill>
                  <a:srgbClr val="000099"/>
                </a:solidFill>
              </a:rPr>
              <a:t>Не можна поїти потерпілого алкоголем, адже він сприяє розширенню судин і прискорює всмоктування отрути</a:t>
            </a:r>
          </a:p>
        </p:txBody>
      </p:sp>
      <p:sp>
        <p:nvSpPr>
          <p:cNvPr id="38916" name="WordArt 4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554513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Перша допомога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38918" name="Picture 6" descr="j02407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6038" y="115888"/>
            <a:ext cx="1238250" cy="1944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Гатерія, Sphenodon punctatus">
            <a:hlinkClick r:id="rId2" tooltip="Гатерія, Sphenodon punctatus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4263" y="1119188"/>
            <a:ext cx="3998912" cy="2814637"/>
          </a:xfrm>
          <a:prstGeom prst="rect">
            <a:avLst/>
          </a:prstGeom>
          <a:noFill/>
        </p:spPr>
      </p:pic>
      <p:pic>
        <p:nvPicPr>
          <p:cNvPr id="52231" name="Picture 7" descr="250px-Saurier2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5288" y="620713"/>
            <a:ext cx="4175125" cy="3006725"/>
          </a:xfrm>
          <a:prstGeom prst="rect">
            <a:avLst/>
          </a:prstGeom>
          <a:noFill/>
        </p:spPr>
      </p:pic>
      <p:pic>
        <p:nvPicPr>
          <p:cNvPr id="52237" name="Picture 13" descr="250px-Snapping_turtle_4_md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11413" y="2708275"/>
            <a:ext cx="3278187" cy="2189163"/>
          </a:xfrm>
          <a:prstGeom prst="rect">
            <a:avLst/>
          </a:prstGeom>
          <a:noFill/>
        </p:spPr>
      </p:pic>
      <p:pic>
        <p:nvPicPr>
          <p:cNvPr id="52235" name="Picture 11" descr="250px-Jackson%27s_Chameleon444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64163" y="4106863"/>
            <a:ext cx="3311525" cy="2490787"/>
          </a:xfrm>
          <a:prstGeom prst="rect">
            <a:avLst/>
          </a:prstGeom>
          <a:noFill/>
        </p:spPr>
      </p:pic>
      <p:pic>
        <p:nvPicPr>
          <p:cNvPr id="52233" name="Picture 9" descr="250px-B39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95288" y="3789363"/>
            <a:ext cx="2578100" cy="2846387"/>
          </a:xfrm>
          <a:prstGeom prst="rect">
            <a:avLst/>
          </a:prstGeom>
          <a:noFill/>
        </p:spPr>
      </p:pic>
      <p:sp>
        <p:nvSpPr>
          <p:cNvPr id="52238" name="WordArt 14"/>
          <p:cNvSpPr>
            <a:spLocks noChangeArrowheads="1" noChangeShapeType="1" noTextEdit="1"/>
          </p:cNvSpPr>
          <p:nvPr/>
        </p:nvSpPr>
        <p:spPr bwMode="auto">
          <a:xfrm>
            <a:off x="4932363" y="260350"/>
            <a:ext cx="38671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ЦИФРОВИЙ ДИКТАНТ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3197225"/>
          </a:xfrm>
          <a:solidFill>
            <a:srgbClr val="FFFF99"/>
          </a:solidFill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uk-UA" b="1" smtClean="0">
                <a:solidFill>
                  <a:srgbClr val="1C1C11"/>
                </a:solidFill>
              </a:rPr>
              <a:t>Неотруйна залишає сліди від зубів у вигляді серпоподібних дужок (напівовал з дрібних крапок)</a:t>
            </a:r>
          </a:p>
          <a:p>
            <a:pPr algn="just">
              <a:buFont typeface="Arial" charset="0"/>
              <a:buNone/>
            </a:pPr>
            <a:r>
              <a:rPr lang="uk-UA" b="1" smtClean="0">
                <a:solidFill>
                  <a:srgbClr val="1C1C11"/>
                </a:solidFill>
              </a:rPr>
              <a:t>У отруйних змій у передній частині цього напівовалу є дві ранки (сліди отруйних зубів), з яких витікає кров</a:t>
            </a:r>
          </a:p>
        </p:txBody>
      </p:sp>
      <p:sp>
        <p:nvSpPr>
          <p:cNvPr id="37892" name="WordArt 4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6119812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Отруйна чи неотруйна змія?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7173" name="Picture 5" descr="1274170560_vipera_ursinii_naturalist_if_u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4594225"/>
            <a:ext cx="3130550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6" name="Picture 18" descr="ANd9GcRrDnx8RLh6NpN7VsxZKi0w5Fj5rNnY7mHfRShJVYVykmKSaTs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4581525"/>
            <a:ext cx="3240087" cy="208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836613"/>
            <a:ext cx="4464050" cy="3348037"/>
          </a:xfrm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916113"/>
            <a:ext cx="3570288" cy="44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WordArt 5"/>
          <p:cNvSpPr>
            <a:spLocks noChangeArrowheads="1" noChangeShapeType="1" noTextEdit="1"/>
          </p:cNvSpPr>
          <p:nvPr/>
        </p:nvSpPr>
        <p:spPr bwMode="auto">
          <a:xfrm>
            <a:off x="5651500" y="333375"/>
            <a:ext cx="3201988" cy="1150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Черепахи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4175" y="1701800"/>
            <a:ext cx="8004175" cy="5040313"/>
          </a:xfrm>
          <a:solidFill>
            <a:srgbClr val="FFFF99"/>
          </a:solidFill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uk-UA" b="1" smtClean="0">
                <a:solidFill>
                  <a:srgbClr val="000099"/>
                </a:solidFill>
              </a:rPr>
              <a:t>Мають панцир, який вкриває все тіло і зростається з частинами скелета</a:t>
            </a:r>
          </a:p>
          <a:p>
            <a:pPr algn="just">
              <a:lnSpc>
                <a:spcPct val="90000"/>
              </a:lnSpc>
            </a:pPr>
            <a:r>
              <a:rPr lang="uk-UA" b="1" smtClean="0">
                <a:solidFill>
                  <a:srgbClr val="000099"/>
                </a:solidFill>
              </a:rPr>
              <a:t>Хвіст, голова і кінцівки можуть втягуватися під панцир</a:t>
            </a:r>
          </a:p>
          <a:p>
            <a:pPr algn="just">
              <a:lnSpc>
                <a:spcPct val="90000"/>
              </a:lnSpc>
            </a:pPr>
            <a:r>
              <a:rPr lang="uk-UA" b="1" smtClean="0">
                <a:solidFill>
                  <a:srgbClr val="000099"/>
                </a:solidFill>
              </a:rPr>
              <a:t>Щелепи не мають зубів і вкриті роговими пластинами</a:t>
            </a:r>
          </a:p>
          <a:p>
            <a:pPr algn="just">
              <a:lnSpc>
                <a:spcPct val="90000"/>
              </a:lnSpc>
            </a:pPr>
            <a:r>
              <a:rPr lang="uk-UA" b="1" smtClean="0">
                <a:solidFill>
                  <a:srgbClr val="000099"/>
                </a:solidFill>
              </a:rPr>
              <a:t>Ростуть все життя, не линяють</a:t>
            </a:r>
          </a:p>
          <a:p>
            <a:pPr algn="just">
              <a:lnSpc>
                <a:spcPct val="90000"/>
              </a:lnSpc>
            </a:pPr>
            <a:r>
              <a:rPr lang="uk-UA" b="1" smtClean="0">
                <a:solidFill>
                  <a:srgbClr val="000099"/>
                </a:solidFill>
              </a:rPr>
              <a:t>Пересуваються повільно, кінцівки короткі</a:t>
            </a:r>
          </a:p>
        </p:txBody>
      </p:sp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179388" y="188913"/>
            <a:ext cx="6408737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Загальні ознаки черепах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188913"/>
            <a:ext cx="2201863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484313"/>
            <a:ext cx="2527300" cy="2347912"/>
          </a:xfrm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412875"/>
            <a:ext cx="30765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13" y="4129088"/>
            <a:ext cx="299402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13" y="1571625"/>
            <a:ext cx="2652712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3933825"/>
            <a:ext cx="3106738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AutoShape 9">
            <a:hlinkClick r:id="rId7" action="ppaction://hlinkpres?slideindex=1&amp;slidetitle=Слайд 1" highlightClick="1"/>
          </p:cNvPr>
          <p:cNvSpPr>
            <a:spLocks noChangeArrowheads="1"/>
          </p:cNvSpPr>
          <p:nvPr/>
        </p:nvSpPr>
        <p:spPr bwMode="auto">
          <a:xfrm>
            <a:off x="8532813" y="6453188"/>
            <a:ext cx="611187" cy="333375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4" name="WordArt 10"/>
          <p:cNvSpPr>
            <a:spLocks noChangeArrowheads="1" noChangeShapeType="1" noTextEdit="1"/>
          </p:cNvSpPr>
          <p:nvPr/>
        </p:nvSpPr>
        <p:spPr bwMode="auto">
          <a:xfrm>
            <a:off x="827088" y="260350"/>
            <a:ext cx="69850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Різноманітність черепах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8"/>
          <a:srcRect l="9181" r="10545" b="4114"/>
          <a:stretch>
            <a:fillRect/>
          </a:stretch>
        </p:blipFill>
        <p:spPr bwMode="auto">
          <a:xfrm>
            <a:off x="3276600" y="3573463"/>
            <a:ext cx="24130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7588"/>
            <a:ext cx="8229600" cy="4310062"/>
          </a:xfrm>
          <a:solidFill>
            <a:srgbClr val="FFFF99"/>
          </a:solidFill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uk-UA" sz="3000" b="1" smtClean="0">
                <a:solidFill>
                  <a:srgbClr val="000099"/>
                </a:solidFill>
              </a:rPr>
              <a:t>Форма тіла ящіркоподібна, мають довгий сплюснутий з боків хвіст</a:t>
            </a:r>
          </a:p>
          <a:p>
            <a:pPr algn="just">
              <a:lnSpc>
                <a:spcPct val="90000"/>
              </a:lnSpc>
            </a:pPr>
            <a:r>
              <a:rPr lang="uk-UA" sz="3000" b="1" smtClean="0">
                <a:solidFill>
                  <a:srgbClr val="000099"/>
                </a:solidFill>
              </a:rPr>
              <a:t>Голова сплюснута, з довгими щелепами</a:t>
            </a:r>
          </a:p>
          <a:p>
            <a:pPr algn="just">
              <a:lnSpc>
                <a:spcPct val="90000"/>
              </a:lnSpc>
            </a:pPr>
            <a:r>
              <a:rPr lang="uk-UA" sz="3000" b="1" smtClean="0">
                <a:solidFill>
                  <a:srgbClr val="000099"/>
                </a:solidFill>
              </a:rPr>
              <a:t>Тіло вкрите роговими щитками</a:t>
            </a:r>
          </a:p>
          <a:p>
            <a:pPr algn="just">
              <a:lnSpc>
                <a:spcPct val="90000"/>
              </a:lnSpc>
            </a:pPr>
            <a:r>
              <a:rPr lang="uk-UA" sz="3000" b="1" smtClean="0">
                <a:solidFill>
                  <a:srgbClr val="000099"/>
                </a:solidFill>
              </a:rPr>
              <a:t>Ніздрі і очі трохи підняті над поверхнею голови</a:t>
            </a:r>
          </a:p>
          <a:p>
            <a:pPr algn="just">
              <a:lnSpc>
                <a:spcPct val="90000"/>
              </a:lnSpc>
            </a:pPr>
            <a:r>
              <a:rPr lang="uk-UA" sz="3000" b="1" smtClean="0">
                <a:solidFill>
                  <a:srgbClr val="000099"/>
                </a:solidFill>
              </a:rPr>
              <a:t>Ніздрі і слухові отвори під час пірнання закриваються клапанами</a:t>
            </a:r>
          </a:p>
          <a:p>
            <a:pPr algn="just">
              <a:lnSpc>
                <a:spcPct val="90000"/>
              </a:lnSpc>
            </a:pPr>
            <a:r>
              <a:rPr lang="uk-UA" sz="3000" b="1" smtClean="0">
                <a:solidFill>
                  <a:srgbClr val="000099"/>
                </a:solidFill>
              </a:rPr>
              <a:t>Серце чотирикамерне</a:t>
            </a: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396875" y="198438"/>
            <a:ext cx="374332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Крокодили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2"/>
          <a:srcRect b="8279"/>
          <a:stretch>
            <a:fillRect/>
          </a:stretch>
        </p:blipFill>
        <p:spPr bwMode="auto">
          <a:xfrm>
            <a:off x="5449888" y="115888"/>
            <a:ext cx="32258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68413"/>
            <a:ext cx="3063875" cy="204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196975"/>
            <a:ext cx="27860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9763" y="5045075"/>
            <a:ext cx="3167062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4797425"/>
            <a:ext cx="278765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3613" y="3584575"/>
            <a:ext cx="2724150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19475" y="1412875"/>
            <a:ext cx="193992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2" name="WordArt 10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69850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Різноманітність крокодилів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4403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77050" y="3081338"/>
            <a:ext cx="2087563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9388" y="3357563"/>
            <a:ext cx="2952750" cy="209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3" name="AutoShape 11">
            <a:hlinkClick r:id="rId10" action="ppaction://hlinkpres?slideindex=1&amp;slidetitle=Слайд 1" highlightClick="1"/>
          </p:cNvPr>
          <p:cNvSpPr>
            <a:spLocks noChangeArrowheads="1"/>
          </p:cNvSpPr>
          <p:nvPr/>
        </p:nvSpPr>
        <p:spPr bwMode="auto">
          <a:xfrm>
            <a:off x="8388350" y="6453188"/>
            <a:ext cx="719138" cy="288925"/>
          </a:xfrm>
          <a:prstGeom prst="actionButtonMovi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23850" y="1700213"/>
            <a:ext cx="4248150" cy="4321175"/>
          </a:xfrm>
          <a:solidFill>
            <a:srgbClr val="FFFF99"/>
          </a:solidFill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uk-UA" b="1" smtClean="0">
                <a:solidFill>
                  <a:srgbClr val="000099"/>
                </a:solidFill>
              </a:rPr>
              <a:t>В екосистемах:</a:t>
            </a:r>
          </a:p>
          <a:p>
            <a:pPr algn="just"/>
            <a:r>
              <a:rPr lang="uk-UA" b="1" smtClean="0">
                <a:solidFill>
                  <a:srgbClr val="000099"/>
                </a:solidFill>
              </a:rPr>
              <a:t>важливий компонент екосистем</a:t>
            </a:r>
          </a:p>
          <a:p>
            <a:pPr algn="just"/>
            <a:r>
              <a:rPr lang="uk-UA" b="1" smtClean="0">
                <a:solidFill>
                  <a:srgbClr val="000099"/>
                </a:solidFill>
              </a:rPr>
              <a:t>одна з ланок ланцюгів живлення</a:t>
            </a:r>
          </a:p>
          <a:p>
            <a:pPr algn="just"/>
            <a:r>
              <a:rPr lang="uk-UA" b="1" smtClean="0">
                <a:solidFill>
                  <a:srgbClr val="000099"/>
                </a:solidFill>
              </a:rPr>
              <a:t>регулюють чисельність хребетних тварин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716463" y="2779713"/>
            <a:ext cx="4176712" cy="3889375"/>
          </a:xfrm>
          <a:solidFill>
            <a:srgbClr val="FFFF99"/>
          </a:solidFill>
        </p:spPr>
        <p:txBody>
          <a:bodyPr/>
          <a:lstStyle/>
          <a:p>
            <a:pPr algn="just">
              <a:buFont typeface="Arial" charset="0"/>
              <a:buNone/>
            </a:pPr>
            <a:r>
              <a:rPr lang="uk-UA" b="1" smtClean="0">
                <a:solidFill>
                  <a:srgbClr val="000099"/>
                </a:solidFill>
              </a:rPr>
              <a:t>В житті людини:</a:t>
            </a:r>
          </a:p>
          <a:p>
            <a:pPr algn="just"/>
            <a:r>
              <a:rPr lang="uk-UA" b="1" smtClean="0">
                <a:solidFill>
                  <a:srgbClr val="000099"/>
                </a:solidFill>
              </a:rPr>
              <a:t>отрута змій – джерело лікарських засобів</a:t>
            </a:r>
          </a:p>
          <a:p>
            <a:pPr algn="just"/>
            <a:r>
              <a:rPr lang="uk-UA" b="1" smtClean="0">
                <a:solidFill>
                  <a:srgbClr val="000099"/>
                </a:solidFill>
              </a:rPr>
              <a:t>вживають у їжу</a:t>
            </a:r>
          </a:p>
          <a:p>
            <a:pPr algn="just"/>
            <a:r>
              <a:rPr lang="uk-UA" b="1" smtClean="0">
                <a:solidFill>
                  <a:srgbClr val="000099"/>
                </a:solidFill>
              </a:rPr>
              <a:t>шкіряні вироби</a:t>
            </a:r>
          </a:p>
          <a:p>
            <a:pPr algn="just"/>
            <a:r>
              <a:rPr lang="uk-UA" b="1" smtClean="0">
                <a:solidFill>
                  <a:srgbClr val="000099"/>
                </a:solidFill>
              </a:rPr>
              <a:t>розводять у неволі (серпентаріях)</a:t>
            </a:r>
          </a:p>
        </p:txBody>
      </p:sp>
      <p:sp>
        <p:nvSpPr>
          <p:cNvPr id="45062" name="WordArt 6"/>
          <p:cNvSpPr>
            <a:spLocks noChangeArrowheads="1" noChangeShapeType="1" noTextEdit="1"/>
          </p:cNvSpPr>
          <p:nvPr/>
        </p:nvSpPr>
        <p:spPr bwMode="auto">
          <a:xfrm>
            <a:off x="322263" y="115888"/>
            <a:ext cx="4465637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Значення плазунів 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45063" name="Picture 7" descr="250px-B39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1238" y="115888"/>
            <a:ext cx="2282825" cy="2520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288" y="2247900"/>
            <a:ext cx="8435975" cy="4276725"/>
          </a:xfrm>
          <a:solidFill>
            <a:srgbClr val="FFFF99"/>
          </a:solidFill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uk-UA" sz="3000" b="1" smtClean="0">
                <a:solidFill>
                  <a:srgbClr val="000099"/>
                </a:solidFill>
              </a:rPr>
              <a:t>Антропогенні зміни  ландшафтів</a:t>
            </a:r>
          </a:p>
          <a:p>
            <a:pPr algn="just">
              <a:lnSpc>
                <a:spcPct val="90000"/>
              </a:lnSpc>
            </a:pPr>
            <a:r>
              <a:rPr lang="uk-UA" sz="3000" b="1" smtClean="0">
                <a:solidFill>
                  <a:srgbClr val="000099"/>
                </a:solidFill>
              </a:rPr>
              <a:t>Хімізація природного середовища</a:t>
            </a:r>
          </a:p>
          <a:p>
            <a:pPr algn="just">
              <a:lnSpc>
                <a:spcPct val="90000"/>
              </a:lnSpc>
            </a:pPr>
            <a:r>
              <a:rPr lang="uk-UA" sz="3000" b="1" smtClean="0">
                <a:solidFill>
                  <a:srgbClr val="000099"/>
                </a:solidFill>
              </a:rPr>
              <a:t>Безпосереднє винищення людиною</a:t>
            </a:r>
          </a:p>
          <a:p>
            <a:pPr algn="just">
              <a:lnSpc>
                <a:spcPct val="90000"/>
              </a:lnSpc>
            </a:pPr>
            <a:r>
              <a:rPr lang="uk-UA" sz="3000" b="1" smtClean="0">
                <a:solidFill>
                  <a:srgbClr val="000099"/>
                </a:solidFill>
              </a:rPr>
              <a:t>Масовий вилов з метою утримання в тераріумах</a:t>
            </a:r>
          </a:p>
          <a:p>
            <a:pPr algn="just">
              <a:lnSpc>
                <a:spcPct val="90000"/>
              </a:lnSpc>
            </a:pPr>
            <a:r>
              <a:rPr lang="uk-UA" sz="3000" b="1" smtClean="0">
                <a:solidFill>
                  <a:srgbClr val="000099"/>
                </a:solidFill>
              </a:rPr>
              <a:t>Інтенсивний вилов змій для отримання отрути</a:t>
            </a:r>
          </a:p>
          <a:p>
            <a:pPr algn="just">
              <a:lnSpc>
                <a:spcPct val="90000"/>
              </a:lnSpc>
            </a:pPr>
            <a:r>
              <a:rPr lang="uk-UA" sz="3000" b="1" smtClean="0">
                <a:solidFill>
                  <a:srgbClr val="000099"/>
                </a:solidFill>
              </a:rPr>
              <a:t>Використання м</a:t>
            </a:r>
            <a:r>
              <a:rPr lang="en-US" sz="3000" b="1" smtClean="0">
                <a:solidFill>
                  <a:srgbClr val="000099"/>
                </a:solidFill>
              </a:rPr>
              <a:t>’</a:t>
            </a:r>
            <a:r>
              <a:rPr lang="uk-UA" sz="3000" b="1" smtClean="0">
                <a:solidFill>
                  <a:srgbClr val="000099"/>
                </a:solidFill>
              </a:rPr>
              <a:t>яса багатьох плазунів у їжу</a:t>
            </a:r>
          </a:p>
        </p:txBody>
      </p:sp>
      <p:sp>
        <p:nvSpPr>
          <p:cNvPr id="46084" name="WordArt 4"/>
          <p:cNvSpPr>
            <a:spLocks noChangeArrowheads="1" noChangeShapeType="1" noTextEdit="1"/>
          </p:cNvSpPr>
          <p:nvPr/>
        </p:nvSpPr>
        <p:spPr bwMode="auto">
          <a:xfrm rot="223133">
            <a:off x="3203575" y="404813"/>
            <a:ext cx="5497513" cy="15128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76867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Причини зниження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76867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чисельності плазунів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76867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46085" name="Picture 5" descr="250px-Saurier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88913"/>
            <a:ext cx="2592388" cy="186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3488"/>
            <a:ext cx="8229600" cy="4165600"/>
          </a:xfrm>
          <a:solidFill>
            <a:srgbClr val="FFFF99"/>
          </a:solidFill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sz="3000" b="1" smtClean="0">
                <a:solidFill>
                  <a:srgbClr val="000099"/>
                </a:solidFill>
              </a:rPr>
              <a:t>Заборона виловлювання окремих видів плазунів</a:t>
            </a:r>
          </a:p>
          <a:p>
            <a:pPr algn="just">
              <a:lnSpc>
                <a:spcPct val="80000"/>
              </a:lnSpc>
            </a:pPr>
            <a:r>
              <a:rPr lang="uk-UA" sz="3000" b="1" smtClean="0">
                <a:solidFill>
                  <a:srgbClr val="000099"/>
                </a:solidFill>
              </a:rPr>
              <a:t>Укладання міжнародних договорів, що беруть під охорону певні види рептилій (наприклад, морських черепах)</a:t>
            </a:r>
          </a:p>
          <a:p>
            <a:pPr algn="just">
              <a:lnSpc>
                <a:spcPct val="80000"/>
              </a:lnSpc>
            </a:pPr>
            <a:r>
              <a:rPr lang="uk-UA" sz="3000" b="1" smtClean="0">
                <a:solidFill>
                  <a:srgbClr val="000099"/>
                </a:solidFill>
              </a:rPr>
              <a:t>Заборона на вивезення і  торгівлю дикими тваринами</a:t>
            </a:r>
          </a:p>
          <a:p>
            <a:pPr algn="just">
              <a:lnSpc>
                <a:spcPct val="80000"/>
              </a:lnSpc>
            </a:pPr>
            <a:r>
              <a:rPr lang="uk-UA" sz="3000" b="1" smtClean="0">
                <a:solidFill>
                  <a:srgbClr val="000099"/>
                </a:solidFill>
              </a:rPr>
              <a:t>Штучне розведення на фермах </a:t>
            </a:r>
          </a:p>
          <a:p>
            <a:pPr algn="just">
              <a:lnSpc>
                <a:spcPct val="80000"/>
              </a:lnSpc>
            </a:pPr>
            <a:r>
              <a:rPr lang="uk-UA" sz="3000" b="1" smtClean="0">
                <a:solidFill>
                  <a:srgbClr val="000099"/>
                </a:solidFill>
              </a:rPr>
              <a:t>Рідкісні та зникаючі види занесені до Червоної книги</a:t>
            </a:r>
          </a:p>
          <a:p>
            <a:pPr>
              <a:lnSpc>
                <a:spcPct val="80000"/>
              </a:lnSpc>
            </a:pPr>
            <a:endParaRPr lang="uk-UA" sz="3000" b="1" smtClean="0">
              <a:solidFill>
                <a:srgbClr val="000099"/>
              </a:solidFill>
            </a:endParaRPr>
          </a:p>
        </p:txBody>
      </p:sp>
      <p:sp>
        <p:nvSpPr>
          <p:cNvPr id="47108" name="WordArt 4"/>
          <p:cNvSpPr>
            <a:spLocks noChangeArrowheads="1" noChangeShapeType="1" noTextEdit="1"/>
          </p:cNvSpPr>
          <p:nvPr/>
        </p:nvSpPr>
        <p:spPr bwMode="auto">
          <a:xfrm>
            <a:off x="395288" y="342900"/>
            <a:ext cx="381635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Охорона плазунів</a:t>
            </a:r>
            <a:endParaRPr lang="en-US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47109" name="Picture 5" descr="250px-Snapping_turtle_4_md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4625" y="188913"/>
            <a:ext cx="3278188" cy="2189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74638"/>
            <a:ext cx="8472487" cy="1868487"/>
          </a:xfrm>
        </p:spPr>
        <p:txBody>
          <a:bodyPr>
            <a:normAutofit/>
          </a:bodyPr>
          <a:lstStyle/>
          <a:p>
            <a:r>
              <a:rPr lang="uk-UA" sz="4000" smtClean="0">
                <a:solidFill>
                  <a:srgbClr val="000099"/>
                </a:solidFill>
              </a:rPr>
              <a:t>Серед представників плазунів, розміщених у три стовпчики, визначте зайвого:</a:t>
            </a:r>
          </a:p>
        </p:txBody>
      </p:sp>
      <p:graphicFrame>
        <p:nvGraphicFramePr>
          <p:cNvPr id="48215" name="Group 87"/>
          <p:cNvGraphicFramePr>
            <a:graphicFrameLocks noGrp="1"/>
          </p:cNvGraphicFramePr>
          <p:nvPr>
            <p:ph idx="1"/>
          </p:nvPr>
        </p:nvGraphicFramePr>
        <p:xfrm>
          <a:off x="539750" y="2709863"/>
          <a:ext cx="8229600" cy="2879725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nstantia" pitchFamily="18" charset="0"/>
                        </a:rPr>
                        <a:t>Гекон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nstantia" pitchFamily="18" charset="0"/>
                        </a:rPr>
                        <a:t>Нільський крокодил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nstantia" pitchFamily="18" charset="0"/>
                        </a:rPr>
                        <a:t>Ефа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nstantia" pitchFamily="18" charset="0"/>
                        </a:rPr>
                        <a:t>Веретільниця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nstantia" pitchFamily="18" charset="0"/>
                        </a:rPr>
                        <a:t>Гавіал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nstantia" pitchFamily="18" charset="0"/>
                        </a:rPr>
                        <a:t>Леопардовий полоз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4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nstantia" pitchFamily="18" charset="0"/>
                        </a:rPr>
                        <a:t>Круглоголовка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nstantia" pitchFamily="18" charset="0"/>
                        </a:rPr>
                        <a:t>Африканська мамба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nstantia" pitchFamily="18" charset="0"/>
                        </a:rPr>
                        <a:t>Кобра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nstantia" pitchFamily="18" charset="0"/>
                        </a:rPr>
                        <a:t>Василіск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nstantia" pitchFamily="18" charset="0"/>
                        </a:rPr>
                        <a:t>Кайман 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nstantia" pitchFamily="18" charset="0"/>
                        </a:rPr>
                        <a:t>Хамелеон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nstantia" pitchFamily="18" charset="0"/>
                        </a:rPr>
                        <a:t>Пітон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nstantia" pitchFamily="18" charset="0"/>
                        </a:rPr>
                        <a:t>Алігатор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Constantia" pitchFamily="18" charset="0"/>
                        </a:rPr>
                        <a:t>Анаконда</a:t>
                      </a: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uk-UA" b="1" smtClean="0">
                <a:solidFill>
                  <a:srgbClr val="000099"/>
                </a:solidFill>
              </a:rPr>
              <a:t>І варіант</a:t>
            </a:r>
          </a:p>
          <a:p>
            <a:pPr>
              <a:buFont typeface="Arial" charset="0"/>
              <a:buNone/>
            </a:pPr>
            <a:r>
              <a:rPr lang="uk-UA" b="1" smtClean="0">
                <a:solidFill>
                  <a:srgbClr val="000099"/>
                </a:solidFill>
              </a:rPr>
              <a:t>1, 4, 5, 7, 10, 12, 14,16, 18, 20, 21</a:t>
            </a:r>
          </a:p>
          <a:p>
            <a:endParaRPr lang="uk-UA" b="1" smtClean="0">
              <a:solidFill>
                <a:srgbClr val="000099"/>
              </a:solidFill>
            </a:endParaRPr>
          </a:p>
          <a:p>
            <a:endParaRPr lang="uk-UA" b="1" smtClean="0">
              <a:solidFill>
                <a:srgbClr val="000099"/>
              </a:solidFill>
            </a:endParaRPr>
          </a:p>
          <a:p>
            <a:pPr>
              <a:buFont typeface="Arial" charset="0"/>
              <a:buNone/>
            </a:pPr>
            <a:r>
              <a:rPr lang="uk-UA" b="1" smtClean="0">
                <a:solidFill>
                  <a:srgbClr val="000099"/>
                </a:solidFill>
              </a:rPr>
              <a:t>ІІ варіант</a:t>
            </a:r>
          </a:p>
          <a:p>
            <a:pPr>
              <a:buFont typeface="Arial" charset="0"/>
              <a:buNone/>
            </a:pPr>
            <a:r>
              <a:rPr lang="uk-UA" b="1" smtClean="0">
                <a:solidFill>
                  <a:srgbClr val="000099"/>
                </a:solidFill>
              </a:rPr>
              <a:t>1, 3, 6, 8, 11, 13, 16, 17, 19, 22</a:t>
            </a:r>
          </a:p>
        </p:txBody>
      </p:sp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3132138" y="333375"/>
            <a:ext cx="266541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Відповіді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6088" y="1927225"/>
            <a:ext cx="8229600" cy="4525963"/>
          </a:xfrm>
          <a:solidFill>
            <a:srgbClr val="FFFF99"/>
          </a:solidFill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uk-UA" sz="2500" b="1" smtClean="0">
                <a:solidFill>
                  <a:srgbClr val="000099"/>
                </a:solidFill>
              </a:rPr>
              <a:t>Чим відрізняються гадюка і вуж?</a:t>
            </a:r>
          </a:p>
          <a:p>
            <a:pPr algn="just">
              <a:lnSpc>
                <a:spcPct val="80000"/>
              </a:lnSpc>
            </a:pPr>
            <a:r>
              <a:rPr lang="uk-UA" sz="2500" b="1" smtClean="0">
                <a:solidFill>
                  <a:srgbClr val="000099"/>
                </a:solidFill>
              </a:rPr>
              <a:t>Як відрізнити безногих ящірок від змій?</a:t>
            </a:r>
          </a:p>
          <a:p>
            <a:pPr algn="just">
              <a:lnSpc>
                <a:spcPct val="80000"/>
              </a:lnSpc>
            </a:pPr>
            <a:r>
              <a:rPr lang="uk-UA" sz="2500" b="1" smtClean="0">
                <a:solidFill>
                  <a:srgbClr val="000099"/>
                </a:solidFill>
              </a:rPr>
              <a:t>Чи літають ящірки і змії?</a:t>
            </a:r>
          </a:p>
          <a:p>
            <a:pPr algn="just">
              <a:lnSpc>
                <a:spcPct val="80000"/>
              </a:lnSpc>
            </a:pPr>
            <a:r>
              <a:rPr lang="uk-UA" sz="2500" b="1" smtClean="0">
                <a:solidFill>
                  <a:srgbClr val="000099"/>
                </a:solidFill>
              </a:rPr>
              <a:t>Яку функцію виконує отрута у змій?</a:t>
            </a:r>
          </a:p>
          <a:p>
            <a:pPr algn="just">
              <a:lnSpc>
                <a:spcPct val="80000"/>
              </a:lnSpc>
            </a:pPr>
            <a:r>
              <a:rPr lang="uk-UA" sz="2500" b="1" smtClean="0">
                <a:solidFill>
                  <a:srgbClr val="000099"/>
                </a:solidFill>
              </a:rPr>
              <a:t>Куди відкладає яйця болотна черепаха?</a:t>
            </a:r>
          </a:p>
          <a:p>
            <a:pPr algn="just">
              <a:lnSpc>
                <a:spcPct val="80000"/>
              </a:lnSpc>
            </a:pPr>
            <a:r>
              <a:rPr lang="uk-UA" sz="2500" b="1" smtClean="0">
                <a:solidFill>
                  <a:srgbClr val="000099"/>
                </a:solidFill>
              </a:rPr>
              <a:t>Яку функцію виконує у ящірок і змій язик?</a:t>
            </a:r>
          </a:p>
          <a:p>
            <a:pPr algn="just">
              <a:lnSpc>
                <a:spcPct val="80000"/>
              </a:lnSpc>
            </a:pPr>
            <a:r>
              <a:rPr lang="uk-UA" sz="2500" b="1" smtClean="0">
                <a:solidFill>
                  <a:srgbClr val="000099"/>
                </a:solidFill>
              </a:rPr>
              <a:t>Які особливості будови змій дають їм змогу ковтати здобич цілою?</a:t>
            </a:r>
          </a:p>
          <a:p>
            <a:pPr algn="just">
              <a:lnSpc>
                <a:spcPct val="80000"/>
              </a:lnSpc>
            </a:pPr>
            <a:r>
              <a:rPr lang="uk-UA" sz="2500" b="1" smtClean="0">
                <a:solidFill>
                  <a:srgbClr val="000099"/>
                </a:solidFill>
              </a:rPr>
              <a:t>Як пояснити вислів “крокодилячі сльози”?</a:t>
            </a:r>
          </a:p>
          <a:p>
            <a:pPr algn="just">
              <a:lnSpc>
                <a:spcPct val="80000"/>
              </a:lnSpc>
            </a:pPr>
            <a:r>
              <a:rPr lang="uk-UA" sz="2500" b="1" smtClean="0">
                <a:solidFill>
                  <a:srgbClr val="000099"/>
                </a:solidFill>
              </a:rPr>
              <a:t>Хто швидко змінює колір шкіри?</a:t>
            </a:r>
          </a:p>
          <a:p>
            <a:pPr algn="just">
              <a:lnSpc>
                <a:spcPct val="80000"/>
              </a:lnSpc>
            </a:pPr>
            <a:r>
              <a:rPr lang="uk-UA" sz="2500" b="1" smtClean="0">
                <a:solidFill>
                  <a:srgbClr val="000099"/>
                </a:solidFill>
              </a:rPr>
              <a:t>Чи є зуби у черепахи?</a:t>
            </a:r>
          </a:p>
          <a:p>
            <a:pPr algn="just">
              <a:lnSpc>
                <a:spcPct val="80000"/>
              </a:lnSpc>
            </a:pPr>
            <a:r>
              <a:rPr lang="uk-UA" sz="2500" b="1" smtClean="0">
                <a:solidFill>
                  <a:srgbClr val="000099"/>
                </a:solidFill>
              </a:rPr>
              <a:t>Хто з плазунів уміє швидко бігати по воді?</a:t>
            </a:r>
          </a:p>
        </p:txBody>
      </p:sp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1979613" y="171450"/>
            <a:ext cx="4967287" cy="1457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Arial Black"/>
              </a:rPr>
              <a:t>??????????????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1857375"/>
            <a:ext cx="6024562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1116013" y="549275"/>
            <a:ext cx="7272337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Плазуни ( Рептилії )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 descr="http://t2.gstatic.com/images?q=tbn:ANd9GcQkjmBryqrswALsvIj6eVMS3ezp9i9DLgcH9a1ruQxdHTdKehwq"/>
          <p:cNvPicPr>
            <a:picLocks noChangeAspect="1" noChangeArrowheads="1"/>
          </p:cNvPicPr>
          <p:nvPr/>
        </p:nvPicPr>
        <p:blipFill>
          <a:blip r:embed="rId2"/>
          <a:srcRect b="10670"/>
          <a:stretch>
            <a:fillRect/>
          </a:stretch>
        </p:blipFill>
        <p:spPr bwMode="auto">
          <a:xfrm>
            <a:off x="376238" y="693738"/>
            <a:ext cx="50593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 rot="5400000">
            <a:off x="3878263" y="2662238"/>
            <a:ext cx="6119812" cy="1604962"/>
          </a:xfrm>
          <a:prstGeom prst="rect">
            <a:avLst/>
          </a:prstGeom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80000"/>
                    </a:srgbClr>
                  </a:outerShdw>
                </a:effectLst>
                <a:latin typeface="Arial"/>
                <a:cs typeface="Arial"/>
              </a:rPr>
              <a:t>Біблійний змій</a:t>
            </a:r>
            <a:endParaRPr lang="en-US" sz="3600" kern="1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00FF00"/>
                  </a:gs>
                  <a:gs pos="100000">
                    <a:srgbClr val="00CCFF"/>
                  </a:gs>
                </a:gsLst>
                <a:lin ang="0" scaled="1"/>
              </a:gradFill>
              <a:effectLst>
                <a:outerShdw dist="99190" dir="7788334" algn="ctr" rotWithShape="0">
                  <a:srgbClr val="000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Содержимое 3" descr="http://www.wga.hu/art/m/master/zunk_fl/16_paint/2/11medus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2165350"/>
            <a:ext cx="5715000" cy="4143375"/>
          </a:xfrm>
        </p:spPr>
      </p:pic>
      <p:sp>
        <p:nvSpPr>
          <p:cNvPr id="19460" name="WordArt 4"/>
          <p:cNvSpPr>
            <a:spLocks noChangeArrowheads="1" noChangeShapeType="1" noTextEdit="1"/>
          </p:cNvSpPr>
          <p:nvPr/>
        </p:nvSpPr>
        <p:spPr bwMode="auto">
          <a:xfrm>
            <a:off x="2051050" y="404813"/>
            <a:ext cx="5184775" cy="15843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Медуза Горгона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99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Огнедышащие драконы, Огнедышащий дракон извергает плам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908050"/>
            <a:ext cx="6626225" cy="4962525"/>
          </a:xfrm>
          <a:prstGeom prst="rect">
            <a:avLst/>
          </a:prstGeom>
          <a:noFill/>
        </p:spPr>
      </p:pic>
      <p:sp>
        <p:nvSpPr>
          <p:cNvPr id="54278" name="WordArt 6"/>
          <p:cNvSpPr>
            <a:spLocks noChangeArrowheads="1" noChangeShapeType="1" noTextEdit="1"/>
          </p:cNvSpPr>
          <p:nvPr/>
        </p:nvSpPr>
        <p:spPr bwMode="auto">
          <a:xfrm rot="5400000">
            <a:off x="-1908968" y="2780506"/>
            <a:ext cx="5905500" cy="1296987"/>
          </a:xfrm>
          <a:prstGeom prst="rect">
            <a:avLst/>
          </a:prstGeom>
        </p:spPr>
        <p:txBody>
          <a:bodyPr vert="wordArtVert"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ru-RU" sz="3600" b="1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Вогнедишний дракон</a:t>
            </a:r>
            <a:endParaRPr lang="en-US" sz="3600" b="1" i="1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Реконструкція стегозавра в «Юрському Парку» в Балтові (Bałtów), Польща.">
            <a:hlinkClick r:id="rId2" tooltip="Реконструкція стегозавра в «Юрському Парку» в Балтові (Bałtów), Польща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205038"/>
            <a:ext cx="4537075" cy="3403600"/>
          </a:xfrm>
          <a:prstGeom prst="rect">
            <a:avLst/>
          </a:prstGeom>
          <a:noFill/>
        </p:spPr>
      </p:pic>
      <p:pic>
        <p:nvPicPr>
          <p:cNvPr id="20486" name="Picture 6" descr="200px-Sinosaurus_LeCire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32363" y="188913"/>
            <a:ext cx="3382962" cy="2335212"/>
          </a:xfrm>
          <a:prstGeom prst="rect">
            <a:avLst/>
          </a:prstGeom>
          <a:noFill/>
        </p:spPr>
      </p:pic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395288" y="333375"/>
            <a:ext cx="3600450" cy="1366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Динозаври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/>
            </a:endParaRPr>
          </a:p>
        </p:txBody>
      </p:sp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3800" y="2997200"/>
            <a:ext cx="3236913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402</TotalTime>
  <Words>740</Words>
  <Application>Microsoft Office PowerPoint</Application>
  <PresentationFormat>Экран (4:3)</PresentationFormat>
  <Paragraphs>120</Paragraphs>
  <Slides>40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Constantia</vt:lpstr>
      <vt:lpstr>Arial</vt:lpstr>
      <vt:lpstr>Calibri</vt:lpstr>
      <vt:lpstr>Тема Office</vt:lpstr>
      <vt:lpstr>Біологія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Різноманітність плазунів, їх значення в природі та житті людини. Охорона плазунів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Серед представників плазунів, розміщених у три стовпчики, визначте зайвого:</vt:lpstr>
      <vt:lpstr>Слайд 40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Різноманітність плазунів, їх значення в природі та житті людини. Охорона плазунів</dc:title>
  <dc:creator>Владимир</dc:creator>
  <cp:lastModifiedBy>Koncept</cp:lastModifiedBy>
  <cp:revision>38</cp:revision>
  <dcterms:created xsi:type="dcterms:W3CDTF">2011-02-17T20:32:24Z</dcterms:created>
  <dcterms:modified xsi:type="dcterms:W3CDTF">2011-03-11T16:07:51Z</dcterms:modified>
</cp:coreProperties>
</file>