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56" r:id="rId3"/>
    <p:sldId id="265" r:id="rId4"/>
    <p:sldId id="261" r:id="rId5"/>
    <p:sldId id="270" r:id="rId6"/>
    <p:sldId id="264" r:id="rId7"/>
    <p:sldId id="286" r:id="rId8"/>
    <p:sldId id="289" r:id="rId9"/>
    <p:sldId id="288" r:id="rId10"/>
    <p:sldId id="273" r:id="rId11"/>
    <p:sldId id="290" r:id="rId12"/>
    <p:sldId id="291" r:id="rId13"/>
    <p:sldId id="292" r:id="rId14"/>
    <p:sldId id="262" r:id="rId15"/>
    <p:sldId id="268" r:id="rId16"/>
    <p:sldId id="281" r:id="rId17"/>
    <p:sldId id="282" r:id="rId18"/>
    <p:sldId id="283" r:id="rId19"/>
    <p:sldId id="284" r:id="rId20"/>
    <p:sldId id="285" r:id="rId21"/>
    <p:sldId id="293" r:id="rId22"/>
    <p:sldId id="258" r:id="rId23"/>
    <p:sldId id="271" r:id="rId24"/>
    <p:sldId id="267" r:id="rId25"/>
    <p:sldId id="294" r:id="rId26"/>
    <p:sldId id="296" r:id="rId27"/>
    <p:sldId id="297" r:id="rId28"/>
    <p:sldId id="303" r:id="rId29"/>
    <p:sldId id="298" r:id="rId30"/>
    <p:sldId id="299" r:id="rId31"/>
    <p:sldId id="300" r:id="rId32"/>
    <p:sldId id="301" r:id="rId33"/>
    <p:sldId id="302" r:id="rId34"/>
    <p:sldId id="304" r:id="rId35"/>
    <p:sldId id="30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AC6"/>
    <a:srgbClr val="00B050"/>
    <a:srgbClr val="0066FF"/>
    <a:srgbClr val="D509E5"/>
    <a:srgbClr val="AF01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4" autoAdjust="0"/>
    <p:restoredTop sz="90586" autoAdjust="0"/>
  </p:normalViewPr>
  <p:slideViewPr>
    <p:cSldViewPr>
      <p:cViewPr varScale="1">
        <p:scale>
          <a:sx n="65" d="100"/>
          <a:sy n="65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7257DA-3878-413A-8965-202C5664AEA8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396066-E694-4DC9-A828-5B147A9E8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217BC-90FB-4A4F-8DD4-F052A36E62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0E4DFA-7231-4EC4-BB34-46596A8EF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EC81-931B-4B73-9DDB-4C6FF82F9686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BEC2-F7BB-4189-A55B-CC235F638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2939-BC26-43E1-B202-D764CE0F91D3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B022-306B-4177-A94B-A69946C01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57BF-0EBC-4F54-8835-3D8EE5E4167E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103-D115-437D-9DD6-3113807B5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3CFF-304B-47B0-94A0-040559413367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BA83-C24E-46F3-AF86-6B819CE8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6C91-2FE0-41A5-A2D8-A8070C0D8FD3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3504-5E63-4556-9106-AEF7919C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70FD-675D-4BD6-9D4F-DABDB704EA8D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BF90-0C10-465C-92AC-EDD7589CA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DAF1-A4F3-48B4-BBB5-9494316142DB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752E-F5C1-44AD-B612-594F9A5F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FACC-D595-4208-BECA-A9DF0615D547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BCA5-232A-48FD-A2B7-315542E8B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FBBF-9811-4772-87BF-B12C9AC06000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6DD5-D313-4754-85A1-B451BF8D8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97AB-BD5E-4C2A-82A8-A19CD4CAA4B9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250C-E798-4A58-93E9-368052B4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0859-7CAC-472C-9247-753BED9B2A52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D636-4E46-41D1-89CC-884A91EE2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0A8AB3-78D9-42CB-8F4B-C43E1785F538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0C81F-07B4-49B7-8490-60218075E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B%D0%BE%D0%B4%D0%BE%D0%B2%D0%BE%D0%B5_%D1%82%D0%B5%D0%BB%D0%BE_%D0%B3%D1%80%D0%B8%D0%B1%D0%B0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Рисунок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5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5"/>
            <a:ext cx="531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11150" y="1785938"/>
            <a:ext cx="8832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Calibri" pitchFamily="34" charset="0"/>
              </a:rPr>
              <a:t>Ядовитые и съедобные</a:t>
            </a:r>
          </a:p>
          <a:p>
            <a:r>
              <a:rPr lang="ru-RU" sz="6600" b="1">
                <a:solidFill>
                  <a:schemeClr val="bg1"/>
                </a:solidFill>
                <a:latin typeface="Calibri" pitchFamily="34" charset="0"/>
              </a:rPr>
              <a:t>                 грибы</a:t>
            </a:r>
            <a:endParaRPr lang="ru-RU" sz="7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1" name="Рисунок 4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714875"/>
            <a:ext cx="6842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857875"/>
            <a:ext cx="6842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6000750"/>
            <a:ext cx="60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Рисунок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0"/>
            <a:ext cx="12144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Грибы-двойники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00125" y="1143000"/>
            <a:ext cx="1568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опята</a:t>
            </a:r>
          </a:p>
        </p:txBody>
      </p:sp>
      <p:pic>
        <p:nvPicPr>
          <p:cNvPr id="23555" name="Picture 9" descr="1b56d2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opyonl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31845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643438" y="1143000"/>
            <a:ext cx="36972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ложные опята</a:t>
            </a:r>
          </a:p>
        </p:txBody>
      </p:sp>
      <p:pic>
        <p:nvPicPr>
          <p:cNvPr id="23558" name="Picture 12" descr="484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989138"/>
            <a:ext cx="26844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openok_lozhny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581525"/>
            <a:ext cx="25495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6" descr="гифолома окаймлённ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1989138"/>
            <a:ext cx="26257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5" descr="гифолома головообразна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789363"/>
            <a:ext cx="2127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</a:rPr>
              <a:t>отличия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85875" y="85725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опята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072063" y="928688"/>
            <a:ext cx="337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ложные опята</a:t>
            </a:r>
          </a:p>
        </p:txBody>
      </p:sp>
      <p:pic>
        <p:nvPicPr>
          <p:cNvPr id="76814" name="Picture 14" descr="openok_lozhny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3809" y="1643050"/>
            <a:ext cx="3777919" cy="27146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142875" y="4572000"/>
            <a:ext cx="45672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Шляпка буроватого, коричнево-</a:t>
            </a:r>
          </a:p>
          <a:p>
            <a:r>
              <a:rPr lang="ru-RU" b="1">
                <a:latin typeface="Calibri" pitchFamily="34" charset="0"/>
              </a:rPr>
              <a:t>жёлтого цвета, с мелкими  чешуйками.</a:t>
            </a:r>
          </a:p>
          <a:p>
            <a:r>
              <a:rPr lang="ru-RU" b="1">
                <a:latin typeface="Calibri" pitchFamily="34" charset="0"/>
              </a:rPr>
              <a:t>Снизу шляпка пластинчатая, желтовато-</a:t>
            </a:r>
          </a:p>
          <a:p>
            <a:r>
              <a:rPr lang="ru-RU" b="1">
                <a:latin typeface="Calibri" pitchFamily="34" charset="0"/>
              </a:rPr>
              <a:t>белая  с буроватыми пятнами. </a:t>
            </a:r>
          </a:p>
          <a:p>
            <a:r>
              <a:rPr lang="ru-RU" b="1">
                <a:latin typeface="Calibri" pitchFamily="34" charset="0"/>
              </a:rPr>
              <a:t>Ножка с  </a:t>
            </a:r>
            <a:r>
              <a:rPr lang="ru-RU" b="1" i="1" u="sng">
                <a:latin typeface="Calibri" pitchFamily="34" charset="0"/>
              </a:rPr>
              <a:t>белым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 u="sng">
                <a:latin typeface="Calibri" pitchFamily="34" charset="0"/>
              </a:rPr>
              <a:t>колечком</a:t>
            </a:r>
            <a:r>
              <a:rPr lang="ru-RU" b="1">
                <a:latin typeface="Calibri" pitchFamily="34" charset="0"/>
              </a:rPr>
              <a:t>, книзу</a:t>
            </a:r>
          </a:p>
          <a:p>
            <a:r>
              <a:rPr lang="ru-RU" b="1">
                <a:latin typeface="Calibri" pitchFamily="34" charset="0"/>
              </a:rPr>
              <a:t> темнеющая.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4597400" y="4500563"/>
            <a:ext cx="4546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Шляпка яркая, оранжево – жёлтая</a:t>
            </a:r>
          </a:p>
          <a:p>
            <a:r>
              <a:rPr lang="ru-RU" sz="2000" b="1">
                <a:latin typeface="Calibri" pitchFamily="34" charset="0"/>
              </a:rPr>
              <a:t>или кирпично – красная, без чешуек.</a:t>
            </a:r>
          </a:p>
          <a:p>
            <a:r>
              <a:rPr lang="ru-RU" sz="2000" b="1">
                <a:latin typeface="Calibri" pitchFamily="34" charset="0"/>
              </a:rPr>
              <a:t>Пластинки не белые, а жёлто – зелено-</a:t>
            </a:r>
          </a:p>
          <a:p>
            <a:r>
              <a:rPr lang="ru-RU" sz="2000" b="1">
                <a:latin typeface="Calibri" pitchFamily="34" charset="0"/>
              </a:rPr>
              <a:t>ватые. </a:t>
            </a:r>
          </a:p>
          <a:p>
            <a:r>
              <a:rPr lang="ru-RU" sz="2000" b="1">
                <a:latin typeface="Calibri" pitchFamily="34" charset="0"/>
              </a:rPr>
              <a:t>Ножка гладкая, </a:t>
            </a:r>
            <a:r>
              <a:rPr lang="ru-RU" sz="2000" b="1" i="1" u="sng">
                <a:latin typeface="Calibri" pitchFamily="34" charset="0"/>
              </a:rPr>
              <a:t>без колечка</a:t>
            </a:r>
            <a:r>
              <a:rPr lang="ru-RU" sz="2000" b="1">
                <a:latin typeface="Calibri" pitchFamily="34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0017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</a:rPr>
              <a:t>отличия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643063" y="1214438"/>
            <a:ext cx="1533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лисичка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500688" y="1285875"/>
            <a:ext cx="272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ложная лисичка</a:t>
            </a:r>
          </a:p>
        </p:txBody>
      </p: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0" y="4572000"/>
            <a:ext cx="45672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Шляпка  воронковидная, с неровными,</a:t>
            </a:r>
          </a:p>
          <a:p>
            <a:r>
              <a:rPr lang="ru-RU" sz="2000" b="1">
                <a:latin typeface="Calibri" pitchFamily="34" charset="0"/>
              </a:rPr>
              <a:t>волнистыми краями. Пластинки узкие.</a:t>
            </a:r>
          </a:p>
          <a:p>
            <a:r>
              <a:rPr lang="ru-RU" sz="2000" b="1">
                <a:latin typeface="Calibri" pitchFamily="34" charset="0"/>
              </a:rPr>
              <a:t> Шляпка плавно переходит в ножку. </a:t>
            </a:r>
          </a:p>
          <a:p>
            <a:r>
              <a:rPr lang="ru-RU" sz="2000" b="1">
                <a:latin typeface="Calibri" pitchFamily="34" charset="0"/>
              </a:rPr>
              <a:t>Цвет всего гриба светло – жёлтый или бледно -  оранжевый.</a:t>
            </a:r>
          </a:p>
        </p:txBody>
      </p:sp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5165725" y="4429125"/>
            <a:ext cx="3978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  Шляпка воронкообразная, </a:t>
            </a:r>
          </a:p>
          <a:p>
            <a:r>
              <a:rPr lang="ru-RU" sz="2400" b="1" i="1" u="sng">
                <a:latin typeface="Calibri" pitchFamily="34" charset="0"/>
              </a:rPr>
              <a:t> ярко – оранжевая</a:t>
            </a:r>
            <a:r>
              <a:rPr lang="ru-RU" sz="2400" b="1">
                <a:latin typeface="Calibri" pitchFamily="34" charset="0"/>
              </a:rPr>
              <a:t>.</a:t>
            </a:r>
          </a:p>
          <a:p>
            <a:endParaRPr lang="ru-RU" b="1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684721"/>
            <a:ext cx="2500330" cy="27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8592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</a:rPr>
              <a:t>отличия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57313" y="1071563"/>
            <a:ext cx="209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дождевик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286375" y="10001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дождевик ложный</a:t>
            </a: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0" y="4549775"/>
            <a:ext cx="4929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Гриб имеет грушевидную форму,</a:t>
            </a:r>
          </a:p>
          <a:p>
            <a:r>
              <a:rPr lang="ru-RU" sz="2400" b="1">
                <a:latin typeface="Calibri" pitchFamily="34" charset="0"/>
              </a:rPr>
              <a:t> белую, желтоватую или сероватую </a:t>
            </a:r>
          </a:p>
          <a:p>
            <a:r>
              <a:rPr lang="ru-RU" sz="2400" b="1">
                <a:latin typeface="Calibri" pitchFamily="34" charset="0"/>
              </a:rPr>
              <a:t>окраску. С момента, когда белая </a:t>
            </a:r>
          </a:p>
          <a:p>
            <a:r>
              <a:rPr lang="ru-RU" sz="2400" b="1">
                <a:latin typeface="Calibri" pitchFamily="34" charset="0"/>
              </a:rPr>
              <a:t>мякоть гриба начинает желтеть,</a:t>
            </a:r>
          </a:p>
          <a:p>
            <a:r>
              <a:rPr lang="ru-RU" sz="2400" b="1">
                <a:latin typeface="Calibri" pitchFamily="34" charset="0"/>
              </a:rPr>
              <a:t>он уже несъедобен.</a:t>
            </a:r>
          </a:p>
        </p:txBody>
      </p:sp>
      <p:sp>
        <p:nvSpPr>
          <p:cNvPr id="26629" name="TextBox 14"/>
          <p:cNvSpPr txBox="1">
            <a:spLocks noChangeArrowheads="1"/>
          </p:cNvSpPr>
          <p:nvPr/>
        </p:nvSpPr>
        <p:spPr bwMode="auto">
          <a:xfrm>
            <a:off x="4876800" y="4271963"/>
            <a:ext cx="4267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  Гриб имеет приплюснуто –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округлую форму, сероватую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или коричневатую окраску, 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без ножки. Поверхность гриба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плотная, чешуйчатая или 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бородавчатая.</a:t>
            </a:r>
            <a:endParaRPr lang="ru-RU" sz="2000" b="1">
              <a:solidFill>
                <a:srgbClr val="D509E5"/>
              </a:solidFill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514891"/>
            <a:ext cx="3129116" cy="29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571612"/>
            <a:ext cx="3714776" cy="27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484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071810"/>
            <a:ext cx="4083069" cy="3580402"/>
          </a:xfrm>
          <a:prstGeom prst="ellipse">
            <a:avLst/>
          </a:prstGeom>
          <a:noFill/>
        </p:spPr>
      </p:pic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-428625" y="0"/>
            <a:ext cx="7000875" cy="1143000"/>
          </a:xfrm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Ядовитые грибы</a:t>
            </a:r>
          </a:p>
        </p:txBody>
      </p:sp>
      <p:pic>
        <p:nvPicPr>
          <p:cNvPr id="73733" name="Picture 5" descr="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792413" cy="3727450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73734" name="Picture 6" descr="blednaya-pogank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200275" cy="2684303"/>
          </a:xfrm>
          <a:prstGeom prst="round2Diag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42988" y="1700213"/>
            <a:ext cx="524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90A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бледная поганка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3" y="0"/>
            <a:ext cx="864399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СЪЕДОБНЫЕ ГРИБЫ</a:t>
            </a:r>
          </a:p>
        </p:txBody>
      </p:sp>
      <p:pic>
        <p:nvPicPr>
          <p:cNvPr id="6149" name="Picture 5" descr="C:\Documents and Settings\Александр\Мои документы\ЖОНКИНА ПИСАНИНА\0_1a391_cd7eb24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3571876" cy="35718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3643313"/>
            <a:ext cx="5000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990AC6"/>
                </a:solidFill>
                <a:latin typeface="Calibri" pitchFamily="34" charset="0"/>
              </a:rPr>
              <a:t>подберёзовик</a:t>
            </a: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1714500" y="857250"/>
            <a:ext cx="6429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грибок 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Берёзы сынок.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его найдёт,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Всяк в лукошко кладёт. 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2"/>
          <p:cNvSpPr>
            <a:spLocks noChangeArrowheads="1"/>
          </p:cNvSpPr>
          <p:nvPr/>
        </p:nvSpPr>
        <p:spPr bwMode="auto">
          <a:xfrm>
            <a:off x="1643063" y="357188"/>
            <a:ext cx="5786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 нарядный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Растёт с осиной рядом,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головку надет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Ярко-красный берет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9125" y="5357813"/>
            <a:ext cx="4173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990AC6"/>
                </a:solidFill>
                <a:latin typeface="Calibri" pitchFamily="34" charset="0"/>
              </a:rPr>
              <a:t>подосиновик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86443"/>
            <a:ext cx="3714776" cy="39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42938" y="42862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стою на гладкой толстой ножке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коричневой шляпкой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нежной бархатной прокладкой.</a:t>
            </a:r>
            <a:endParaRPr lang="ru-RU" sz="5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57875" y="3571875"/>
            <a:ext cx="2635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990AC6"/>
                </a:solidFill>
                <a:latin typeface="Calibri" pitchFamily="34" charset="0"/>
              </a:rPr>
              <a:t>белый</a:t>
            </a:r>
          </a:p>
          <a:p>
            <a:r>
              <a:rPr lang="ru-RU" sz="6000" b="1">
                <a:solidFill>
                  <a:srgbClr val="990AC6"/>
                </a:solidFill>
                <a:latin typeface="Calibri" pitchFamily="34" charset="0"/>
              </a:rPr>
              <a:t>гриб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642938" y="500063"/>
            <a:ext cx="6500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Жёлто-рыжие сестрички, 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Величают нас </a:t>
            </a:r>
            <a:r>
              <a:rPr lang="ru-RU" sz="4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4725114" cy="41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6375" y="4643438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990AC6"/>
                </a:solidFill>
                <a:latin typeface="Calibri" pitchFamily="34" charset="0"/>
              </a:rPr>
              <a:t>лисички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071563" y="142875"/>
            <a:ext cx="6643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грибочек ярко-рыжий,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узнали. Это</a:t>
            </a:r>
            <a:r>
              <a:rPr lang="ru-RU" sz="4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285992"/>
            <a:ext cx="5215711" cy="390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86438" y="4071938"/>
            <a:ext cx="3357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990AC6"/>
                </a:solidFill>
                <a:latin typeface="Calibri" pitchFamily="34" charset="0"/>
              </a:rPr>
              <a:t>рыжик</a:t>
            </a:r>
            <a:endParaRPr lang="ru-RU" sz="8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anim5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0"/>
            <a:ext cx="16684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85750" y="785813"/>
            <a:ext cx="94297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/>
              <a:t/>
            </a:r>
            <a:br>
              <a:rPr lang="ru-RU" sz="4000"/>
            </a:br>
            <a:endParaRPr lang="ru-RU" sz="4000"/>
          </a:p>
          <a:p>
            <a:pPr algn="ctr" eaLnBrk="0" hangingPunct="0"/>
            <a:r>
              <a:rPr lang="ru-RU" sz="5400" b="1">
                <a:solidFill>
                  <a:srgbClr val="A50021"/>
                </a:solidFill>
                <a:latin typeface="Garamond Premr Pro Smbd"/>
              </a:rPr>
              <a:t>«Всякий гриб в руки берут,</a:t>
            </a:r>
          </a:p>
          <a:p>
            <a:pPr algn="ctr" eaLnBrk="0" hangingPunct="0"/>
            <a:r>
              <a:rPr lang="ru-RU" sz="5400" b="1">
                <a:solidFill>
                  <a:srgbClr val="A50021"/>
                </a:solidFill>
                <a:latin typeface="Garamond Premr Pro Smbd"/>
              </a:rPr>
              <a:t> Да не всякий в кузовок кладут»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786190"/>
            <a:ext cx="380999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364" name="Рисунок 5" descr="bestgif.narod.ru_1311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14313"/>
            <a:ext cx="19288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a2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025" y="4286250"/>
            <a:ext cx="15605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85877"/>
            <a:ext cx="4000528" cy="41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4500563"/>
            <a:ext cx="381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990AC6"/>
                </a:solidFill>
                <a:latin typeface="Calibri" pitchFamily="34" charset="0"/>
              </a:rPr>
              <a:t>маслята</a:t>
            </a: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1000125" y="571500"/>
            <a:ext cx="6786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Крепкий маленький грибок,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Маслянистый, как блинок.   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878_f2eb762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73442"/>
            <a:ext cx="6858047" cy="4584558"/>
          </a:xfrm>
          <a:prstGeom prst="rect">
            <a:avLst/>
          </a:prstGeom>
          <a:ln w="76200">
            <a:noFill/>
          </a:ln>
          <a:effectLst>
            <a:softEdge rad="127000"/>
          </a:effectLst>
        </p:spPr>
      </p:pic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214438" y="285750"/>
            <a:ext cx="6715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Возле пней и на лужайке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всегда гуляем стайкой.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дружные ребята,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 нас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3500438"/>
            <a:ext cx="226215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rgbClr val="990AC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опята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428625" y="285750"/>
            <a:ext cx="82153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я самый распространенный гриб.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Меня можно встретить почти в каждом лесу.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пластинчатые шляпки бывают розоватые,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бордовые, зеленоватые.           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1462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416550" y="4572000"/>
            <a:ext cx="3727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90A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сыроежки</a:t>
            </a:r>
            <a:endParaRPr lang="ru-RU" sz="6000">
              <a:solidFill>
                <a:srgbClr val="990AC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5" descr="Рисунок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1928813"/>
            <a:ext cx="8858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любит собирать и есть человек.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них насекомые откладывают личинки.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Своим корнем-грибницей всасывают из почвы влагу с солями и отдают ее деревьям.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Санитары  леса. Разлагают листву, стволы погибших деревьев, образуя перегной.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Ими питаются животные. (Не только съедобные, а даже некоторые ядовитые грибы служат пищей для животных.)    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4377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грибов в природе.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6868" name="Рисунок 3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357813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6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929313"/>
            <a:ext cx="9890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142875"/>
            <a:ext cx="468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ОНИ ПИТАЮТСЯ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ГРИБАМИ…</a:t>
            </a:r>
          </a:p>
        </p:txBody>
      </p:sp>
      <p:pic>
        <p:nvPicPr>
          <p:cNvPr id="9220" name="Picture 4" descr="C:\Documents and Settings\Александр\Мои документы\ЖОНКИНА ПИСАНИНА\755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572008"/>
            <a:ext cx="2643174" cy="206498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  <a:effectLst>
            <a:softEdge rad="1270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589" y="0"/>
            <a:ext cx="1881493" cy="2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452938"/>
            <a:ext cx="2486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428868"/>
            <a:ext cx="2286016" cy="20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14488"/>
            <a:ext cx="2956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39355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синица с грибом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92384" y="2143117"/>
            <a:ext cx="3494128" cy="23643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571612"/>
            <a:ext cx="8572560" cy="45307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выдёргивайте, чтобы не разрушить грибницу.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Плодовые тела следует выкручивать, а не срезать.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Никогда не собирайте те грибы, в которых сомневаетесь.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собирайте грибы вдоль дорог.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собирайте старые грибы.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69108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Правила сбора грибов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50" y="214313"/>
            <a:ext cx="83581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Признаки отравления ядовитыми      грибами 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Нарастающая интоксикация. 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Спастическая боль по всему животу. </a:t>
            </a:r>
            <a:br>
              <a:rPr lang="ru-RU" sz="2800" b="1"/>
            </a:br>
            <a:r>
              <a:rPr lang="ru-RU" sz="2800" b="1"/>
              <a:t> </a:t>
            </a:r>
            <a:r>
              <a:rPr lang="ru-RU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2800" b="1"/>
              <a:t>Снижение  температуры тела.</a:t>
            </a:r>
          </a:p>
          <a:p>
            <a:pPr>
              <a:buFontTx/>
              <a:buChar char="•"/>
            </a:pPr>
            <a:r>
              <a:rPr lang="ru-RU" sz="2800" b="1"/>
              <a:t>Тошнота. 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Неукротимая рвота. 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Частый жидкий стул. </a:t>
            </a:r>
          </a:p>
          <a:p>
            <a:pPr>
              <a:buFontTx/>
              <a:buChar char="•"/>
            </a:pPr>
            <a:r>
              <a:rPr lang="ru-RU" sz="2800" b="1"/>
              <a:t>Обильное выделение слюны, пота.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800" b="1"/>
              <a:t>Помощь при отравлении ядовитыми грибами.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b="1"/>
              <a:t>Личная безопасность.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Промыть желудок - дать больному выпить подряд 5-6 стаканов воды или молока. Затем, раздражая пальцем или чайной ложкой корень языка или заднюю стенку глотки, вызвать рвоту, эту процедуру можно повторить 3-5 раз.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Уложить больного в постель. </a:t>
            </a:r>
          </a:p>
          <a:p>
            <a:pPr>
              <a:buFontTx/>
              <a:buChar char="•"/>
            </a:pPr>
            <a:r>
              <a:rPr lang="ru-RU" b="1"/>
              <a:t>Приложить тёплые грелки к рукам и ногам.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Непрерывно давать ему тёплое питье, а при резкой слабости -крепкий чай. </a:t>
            </a:r>
          </a:p>
          <a:p>
            <a:pPr>
              <a:buFontTx/>
              <a:buChar char="•"/>
            </a:pPr>
            <a:r>
              <a:rPr lang="ru-RU" b="1"/>
              <a:t>Если нет жидкого стула, только в первые часы после отравления грибами больному можно дать легкое слабительное средство (одна столовая ложка вазелинового или касторового масла или не более 30-50 миллилитров 33%-го раствора сернокислой магнезии).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Людям, склонным к гипотонии, давать слабительное малыми дозами, чтобы избежать резкого падения артериального давления из-за большой потери организмом жидкости.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Вызвать врача.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0" y="1000125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Тяжёлая интоксикация, когда пора-</a:t>
            </a:r>
          </a:p>
          <a:p>
            <a:r>
              <a:rPr lang="ru-RU" sz="4400" b="1">
                <a:latin typeface="Calibri" pitchFamily="34" charset="0"/>
              </a:rPr>
              <a:t>жаются сразу несколько жизненно важных систем организма, отмеча-ется при отравлении  </a:t>
            </a:r>
            <a:r>
              <a:rPr lang="ru-RU" sz="4400" b="1" i="1">
                <a:solidFill>
                  <a:srgbClr val="00B050"/>
                </a:solidFill>
                <a:latin typeface="Calibri" pitchFamily="34" charset="0"/>
              </a:rPr>
              <a:t>сатанинским грибом,  ложными  опятами,  крас-ными,  пантерными  и  вонючими мухоморами.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214313" y="-357188"/>
            <a:ext cx="8358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Наиболее угрожающее жизни отравление - отравление бледной поганкой. Бледная поганка и близкие виды ядовитых грибов (зелёная, весенняя, зловонная поганки), которые часто путают с зелёной сыроежкой, шампиньонами, содержат чрезвычайно токсичные соединения, под воздействием которых развивается некроз клеток печени и печеночная недостаточность.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572008"/>
            <a:ext cx="276579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9845" y="4214818"/>
            <a:ext cx="3434155" cy="24288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285875" y="6572250"/>
            <a:ext cx="183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AC6"/>
                </a:solidFill>
                <a:latin typeface="Calibri" pitchFamily="34" charset="0"/>
              </a:rPr>
              <a:t>зелёная поганка</a:t>
            </a:r>
          </a:p>
        </p:txBody>
      </p:sp>
      <p:sp>
        <p:nvSpPr>
          <p:cNvPr id="45061" name="Прямоугольник 5"/>
          <p:cNvSpPr>
            <a:spLocks noChangeArrowheads="1"/>
          </p:cNvSpPr>
          <p:nvPr/>
        </p:nvSpPr>
        <p:spPr bwMode="auto">
          <a:xfrm>
            <a:off x="6357938" y="6488113"/>
            <a:ext cx="161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AC6"/>
                </a:solidFill>
                <a:latin typeface="Calibri" pitchFamily="34" charset="0"/>
              </a:rPr>
              <a:t>белая поганка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effectLst>
            <a:outerShdw dist="71842" dir="18900000" algn="ctr" rotWithShape="0">
              <a:srgbClr val="E02C08">
                <a:alpha val="50000"/>
              </a:srgb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333300"/>
                </a:solidFill>
              </a:rPr>
              <a:t>Опасные грибы</a:t>
            </a:r>
            <a:endParaRPr lang="ru-RU" sz="6600" dirty="0">
              <a:solidFill>
                <a:srgbClr val="333300"/>
              </a:solidFill>
            </a:endParaRPr>
          </a:p>
        </p:txBody>
      </p:sp>
      <p:pic>
        <p:nvPicPr>
          <p:cNvPr id="16386" name="Picture 5" descr="p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3688" y="188913"/>
            <a:ext cx="9572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10936773-Amanita_muscari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375422"/>
            <a:ext cx="4214842" cy="3161132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14313" y="1000125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Verdana" pitchFamily="34" charset="0"/>
              </a:rPr>
              <a:t> Стоит Антошка –</a:t>
            </a:r>
          </a:p>
          <a:p>
            <a:r>
              <a:rPr lang="ru-RU" sz="4000" b="1">
                <a:solidFill>
                  <a:srgbClr val="00B050"/>
                </a:solidFill>
                <a:latin typeface="Verdana" pitchFamily="34" charset="0"/>
              </a:rPr>
              <a:t> На одной ножке,</a:t>
            </a:r>
          </a:p>
          <a:p>
            <a:r>
              <a:rPr lang="ru-RU" sz="4000" b="1">
                <a:solidFill>
                  <a:srgbClr val="00B050"/>
                </a:solidFill>
                <a:latin typeface="Verdana" pitchFamily="34" charset="0"/>
              </a:rPr>
              <a:t> В красной шапочке                            горошком.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429132"/>
            <a:ext cx="32212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мухомор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929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В строчках и сморчках много гельвеловой</a:t>
            </a:r>
          </a:p>
          <a:p>
            <a:r>
              <a:rPr lang="ru-RU" sz="3600" b="1">
                <a:latin typeface="Calibri" pitchFamily="34" charset="0"/>
              </a:rPr>
              <a:t> кислоты, которая приводит к распаду эритроцитов, что может стать причиной острого заболевания крови. Любители этих грибов должны знать: грибы надо прокипятить дважды и каждый раз не менее 20 -30 минут. Воду после кипячения следует слить. 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673942"/>
            <a:ext cx="2714644" cy="21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714884"/>
            <a:ext cx="190969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214818"/>
            <a:ext cx="2301160" cy="242889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8715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Съедобные грибы при неблагоприятных экологических условиях могут приобре-тать токсические свойства. Вырастая вблизи промышленных предприятий, химических комбинатов, автомобильных трасс, где имеет место выброс токсиче-ских веществ в воду и атмосферу, грибы накапливают в высоких концентрациях ртуть, свинец, кадмий, другие тяжёлые металлы и тогда становятся опасными для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Условно съедобные грибы - </a:t>
            </a:r>
            <a:r>
              <a:rPr lang="ru-RU" sz="2800" b="1" i="1">
                <a:latin typeface="Calibri" pitchFamily="34" charset="0"/>
              </a:rPr>
              <a:t>грузди, волнушки, валуи, горкушки, рядовки, толкачики, скрипицы</a:t>
            </a:r>
            <a:r>
              <a:rPr lang="ru-RU" sz="2800" b="1">
                <a:latin typeface="Calibri" pitchFamily="34" charset="0"/>
              </a:rPr>
              <a:t>, содержащие смолоподобные вещества, могут вызвать острый гастроэнтерит - воспаление желудка и тонкого кишечника. Есть условно съедобные грибы без специальной обработки (длительного вымачивания с многоразовой сменой воды, а затем засолка с 6-недельной выдержкой) нельзя. </a:t>
            </a:r>
            <a:br>
              <a:rPr lang="ru-RU" sz="2800" b="1">
                <a:latin typeface="Calibri" pitchFamily="34" charset="0"/>
              </a:rPr>
            </a:br>
            <a:endParaRPr lang="ru-RU" sz="2800" b="1">
              <a:latin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86190"/>
            <a:ext cx="31473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928688" y="6143625"/>
            <a:ext cx="175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D509E5"/>
                </a:solidFill>
                <a:latin typeface="Calibri" pitchFamily="34" charset="0"/>
              </a:rPr>
              <a:t>скрипицы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/>
          <a:srcRect l="11883" r="19195"/>
          <a:stretch>
            <a:fillRect/>
          </a:stretch>
        </p:blipFill>
        <p:spPr bwMode="auto">
          <a:xfrm>
            <a:off x="4000496" y="3786190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214813" y="60721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D509E5"/>
                </a:solidFill>
                <a:latin typeface="Calibri" pitchFamily="34" charset="0"/>
              </a:rPr>
              <a:t>толкачик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email"/>
          <a:srcRect l="8687" r="7335"/>
          <a:stretch>
            <a:fillRect/>
          </a:stretch>
        </p:blipFill>
        <p:spPr bwMode="auto">
          <a:xfrm>
            <a:off x="6572264" y="3786190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7143750" y="6072188"/>
            <a:ext cx="110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D509E5"/>
                </a:solidFill>
                <a:latin typeface="Calibri" pitchFamily="34" charset="0"/>
              </a:rPr>
              <a:t>валуй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0" y="3500438"/>
            <a:ext cx="8786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66FF"/>
                </a:solidFill>
                <a:latin typeface="Calibri" pitchFamily="34" charset="0"/>
              </a:rPr>
              <a:t>Свинушки</a:t>
            </a:r>
            <a:r>
              <a:rPr lang="ru-RU" sz="3600" b="1">
                <a:latin typeface="Calibri" pitchFamily="34" charset="0"/>
              </a:rPr>
              <a:t> до недавнего времени счита-лись условно съедобными. Однако из-за острых отравлений, зафиксированных в последние годы, они безоговорочно отне-сены в разряд ядовитых грибов.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3442440" cy="310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66"/>
            <a:ext cx="38560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357188" y="58738"/>
            <a:ext cx="850106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AC6"/>
                </a:solidFill>
                <a:latin typeface="Calibri" pitchFamily="34" charset="0"/>
              </a:rPr>
              <a:t>Меры предосторожности при сборе и использовании грибов</a:t>
            </a:r>
          </a:p>
          <a:p>
            <a:endParaRPr lang="ru-RU" sz="2400" b="1">
              <a:solidFill>
                <a:srgbClr val="990AC6"/>
              </a:solidFill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1. Необходимо хорошо изучить </a:t>
            </a:r>
            <a:r>
              <a:rPr lang="ru-RU" sz="2400" b="1">
                <a:latin typeface="Calibri" pitchFamily="34" charset="0"/>
                <a:hlinkClick r:id="rId2" tooltip="Плодовое тело гриба"/>
              </a:rPr>
              <a:t>общие признаки</a:t>
            </a:r>
            <a:r>
              <a:rPr lang="ru-RU" sz="2400" b="1">
                <a:latin typeface="Calibri" pitchFamily="34" charset="0"/>
              </a:rPr>
              <a:t> грибов и знать характерные отличия ядовитых видов.</a:t>
            </a:r>
          </a:p>
          <a:p>
            <a:r>
              <a:rPr lang="ru-RU" sz="2400" b="1">
                <a:latin typeface="Calibri" pitchFamily="34" charset="0"/>
              </a:rPr>
              <a:t>2. Собирать следует только известные вам виды грибов. Неизвестные или сомнительные грибы нельзя употреблять в пищу. </a:t>
            </a:r>
          </a:p>
          <a:p>
            <a:r>
              <a:rPr lang="ru-RU" sz="2400" b="1">
                <a:latin typeface="Calibri" pitchFamily="34" charset="0"/>
              </a:rPr>
              <a:t>3. Следует помнить, что характерные признаки могут отсутствовать у некоторых экземпляров, </a:t>
            </a:r>
            <a:r>
              <a:rPr lang="ru-RU" sz="2400" b="1" u="sng">
                <a:latin typeface="Calibri" pitchFamily="34" charset="0"/>
              </a:rPr>
              <a:t>например,</a:t>
            </a:r>
          </a:p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белые хлопья на шляпке мухоморов </a:t>
            </a:r>
            <a:r>
              <a:rPr lang="ru-RU" sz="2400" b="1">
                <a:latin typeface="Calibri" pitchFamily="34" charset="0"/>
              </a:rPr>
              <a:t>могут смыться сильным дождём,</a:t>
            </a:r>
          </a:p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шляпка бледной поганки,</a:t>
            </a:r>
            <a:r>
              <a:rPr lang="ru-RU" sz="2400" b="1">
                <a:latin typeface="Calibri" pitchFamily="34" charset="0"/>
              </a:rPr>
              <a:t> срезанная у самого верха, не позволяет заметить кольцо.</a:t>
            </a:r>
          </a:p>
          <a:p>
            <a:r>
              <a:rPr lang="ru-RU" sz="2400" b="1">
                <a:latin typeface="Calibri" pitchFamily="34" charset="0"/>
              </a:rPr>
              <a:t>Для детей многие грибы намного опаснее, чем для взрослых, поэтому употребление даже «хороших» грибов детьми следует ограничить.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6" descr="Рисунок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1071546"/>
            <a:ext cx="733527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 природе ничего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лишнего нет!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929066"/>
            <a:ext cx="84303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Относитесь к ней бережно!</a:t>
            </a:r>
          </a:p>
        </p:txBody>
      </p:sp>
      <p:pic>
        <p:nvPicPr>
          <p:cNvPr id="51204" name="Рисунок 4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286375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8" descr="Рисунок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0"/>
            <a:ext cx="12144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Ядовитые грибы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85813" y="1285875"/>
            <a:ext cx="352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Мухоморы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83" y="2714620"/>
            <a:ext cx="2853743" cy="36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548" y="1142984"/>
            <a:ext cx="3635452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8627" y="4071942"/>
            <a:ext cx="3533852" cy="23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755592"/>
            <a:ext cx="2428892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Рисунок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4313" y="1500188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latin typeface="Calibri" pitchFamily="34" charset="0"/>
                <a:cs typeface="Times New Roman" pitchFamily="18" charset="0"/>
              </a:rPr>
              <a:t>Грибное коварство известно в народе?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Грибы-двойники существуют в природе.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Внимательным будь, в лес идя, не забудь: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Ошибка закончит твой  жизненный путь.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Грибы ядовитые выучи, знай,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В лесу безошибочно их узнавай.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/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endParaRPr lang="ru-RU" sz="4800" b="1" i="1"/>
          </a:p>
        </p:txBody>
      </p:sp>
      <p:pic>
        <p:nvPicPr>
          <p:cNvPr id="18435" name="Рисунок 4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929188"/>
            <a:ext cx="143033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a2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5214938"/>
            <a:ext cx="11858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-285750"/>
            <a:ext cx="8229600" cy="1143000"/>
          </a:xfrm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Грибы-двойники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176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Сатанинский гриб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032500" y="6211888"/>
            <a:ext cx="311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Желчный гриб</a:t>
            </a:r>
          </a:p>
        </p:txBody>
      </p:sp>
      <p:pic>
        <p:nvPicPr>
          <p:cNvPr id="77838" name="Picture 14" descr="сат 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077" y="3796910"/>
            <a:ext cx="2938477" cy="22038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7839" name="Picture 15" descr="желч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786058"/>
            <a:ext cx="2415030" cy="33813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E:\Документы Лена\2 класс\Чтение\Грибы\84e790a3f6f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785794"/>
            <a:ext cx="3500462" cy="2690371"/>
          </a:xfrm>
          <a:prstGeom prst="rect">
            <a:avLst/>
          </a:prstGeom>
          <a:noFill/>
          <a:ln w="76200">
            <a:noFill/>
          </a:ln>
          <a:effectLst>
            <a:softEdge rad="635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857250"/>
            <a:ext cx="3032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Белый гриб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b="4890"/>
          <a:stretch>
            <a:fillRect/>
          </a:stretch>
        </p:blipFill>
        <p:spPr bwMode="auto">
          <a:xfrm>
            <a:off x="357158" y="214290"/>
            <a:ext cx="3857652" cy="27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214290"/>
            <a:ext cx="396858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сатанинский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гриб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5888" y="3071813"/>
            <a:ext cx="90281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Шляпка у гриба гладкая, беловатая,</a:t>
            </a:r>
          </a:p>
          <a:p>
            <a:r>
              <a:rPr lang="ru-RU" sz="3600" b="1">
                <a:latin typeface="Calibri" pitchFamily="34" charset="0"/>
              </a:rPr>
              <a:t> сероватая или желтоватая. </a:t>
            </a:r>
          </a:p>
          <a:p>
            <a:r>
              <a:rPr lang="ru-RU" sz="3600" b="1">
                <a:latin typeface="Calibri" pitchFamily="34" charset="0"/>
              </a:rPr>
              <a:t>Ножка его сильно вздута у основания, а в </a:t>
            </a:r>
          </a:p>
          <a:p>
            <a:r>
              <a:rPr lang="ru-RU" sz="3600" b="1">
                <a:latin typeface="Calibri" pitchFamily="34" charset="0"/>
              </a:rPr>
              <a:t>середине она имеет красноватую сеточку.</a:t>
            </a:r>
          </a:p>
          <a:p>
            <a:r>
              <a:rPr lang="ru-RU" sz="3600" b="1">
                <a:latin typeface="Calibri" pitchFamily="34" charset="0"/>
              </a:rPr>
              <a:t>Мякоть на изломе синеет, а затем краснеет.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3570" y="571480"/>
            <a:ext cx="21323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белый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гриб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15888" y="3071813"/>
            <a:ext cx="91789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Шляпка у гриба гладкая, разнообразных</a:t>
            </a:r>
          </a:p>
          <a:p>
            <a:r>
              <a:rPr lang="ru-RU" sz="3600" b="1">
                <a:latin typeface="Calibri" pitchFamily="34" charset="0"/>
              </a:rPr>
              <a:t>тонов - беловатая, светло - серая, бурая,</a:t>
            </a:r>
          </a:p>
          <a:p>
            <a:r>
              <a:rPr lang="ru-RU" sz="3600" b="1">
                <a:latin typeface="Calibri" pitchFamily="34" charset="0"/>
              </a:rPr>
              <a:t> коричневая. Снизу она губчатая.</a:t>
            </a:r>
          </a:p>
          <a:p>
            <a:r>
              <a:rPr lang="ru-RU" sz="3600" b="1">
                <a:latin typeface="Calibri" pitchFamily="34" charset="0"/>
              </a:rPr>
              <a:t>Ножка белая, желтоватая или коричневатая.</a:t>
            </a:r>
          </a:p>
          <a:p>
            <a:r>
              <a:rPr lang="ru-RU" sz="3600" b="1">
                <a:latin typeface="Calibri" pitchFamily="34" charset="0"/>
              </a:rPr>
              <a:t>Мякоть на изломе цвет не меняет.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3786582" cy="28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785794"/>
            <a:ext cx="297915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желчный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гриб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4000500"/>
            <a:ext cx="9028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Шляпка у гриба гладкая, коричневая.</a:t>
            </a:r>
          </a:p>
          <a:p>
            <a:r>
              <a:rPr lang="ru-RU" sz="3600" b="1">
                <a:latin typeface="Calibri" pitchFamily="34" charset="0"/>
              </a:rPr>
              <a:t>Ножка его вверху покрыта рисунком в виде</a:t>
            </a:r>
          </a:p>
          <a:p>
            <a:r>
              <a:rPr lang="ru-RU" sz="3600" b="1">
                <a:latin typeface="Calibri" pitchFamily="34" charset="0"/>
              </a:rPr>
              <a:t>сеточки.</a:t>
            </a:r>
          </a:p>
          <a:p>
            <a:r>
              <a:rPr lang="ru-RU" sz="3600" b="1">
                <a:latin typeface="Calibri" pitchFamily="34" charset="0"/>
              </a:rPr>
              <a:t>Мякоть гриба на изломе быстро краснеет.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86278"/>
            <a:ext cx="4577189" cy="34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900</Words>
  <Application>Microsoft Office PowerPoint</Application>
  <PresentationFormat>Экран (4:3)</PresentationFormat>
  <Paragraphs>170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Опасные грибы</vt:lpstr>
      <vt:lpstr>Ядовитые грибы</vt:lpstr>
      <vt:lpstr>Слайд 5</vt:lpstr>
      <vt:lpstr>Грибы-двойники</vt:lpstr>
      <vt:lpstr>Слайд 7</vt:lpstr>
      <vt:lpstr>Слайд 8</vt:lpstr>
      <vt:lpstr>Слайд 9</vt:lpstr>
      <vt:lpstr>Грибы-двойники</vt:lpstr>
      <vt:lpstr>отличия</vt:lpstr>
      <vt:lpstr>отличия</vt:lpstr>
      <vt:lpstr>отличия</vt:lpstr>
      <vt:lpstr>Ядовитые грибы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teacher2</dc:creator>
  <cp:lastModifiedBy>Пользователь</cp:lastModifiedBy>
  <cp:revision>137</cp:revision>
  <dcterms:modified xsi:type="dcterms:W3CDTF">2013-03-10T22:13:06Z</dcterms:modified>
</cp:coreProperties>
</file>