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5" r:id="rId6"/>
    <p:sldId id="262" r:id="rId7"/>
    <p:sldId id="263" r:id="rId8"/>
    <p:sldId id="258" r:id="rId9"/>
    <p:sldId id="266" r:id="rId10"/>
    <p:sldId id="25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FEAF5-E8E9-4EAB-B1B4-B0ACF2563B63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86E9-4502-4799-89BD-01CE55636E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480"/>
            <a:ext cx="64293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/>
              <a:t>Вікові особливості розвитку дітей </a:t>
            </a:r>
          </a:p>
          <a:p>
            <a:pPr algn="ctr"/>
            <a:r>
              <a:rPr lang="uk-UA" sz="6000" b="1" dirty="0" smtClean="0"/>
              <a:t>у 13 – 14 років</a:t>
            </a:r>
            <a:endParaRPr lang="uk-UA" sz="6000" b="1" dirty="0" smtClean="0"/>
          </a:p>
          <a:p>
            <a:pPr algn="ctr"/>
            <a:r>
              <a:rPr lang="uk-UA" sz="3600" b="1" dirty="0" smtClean="0"/>
              <a:t>Батьківські збори в 8 – А класі </a:t>
            </a:r>
            <a:endParaRPr lang="uk-UA" sz="3600" b="1" dirty="0" smtClean="0"/>
          </a:p>
          <a:p>
            <a:pPr algn="ctr"/>
            <a:r>
              <a:rPr lang="uk-UA" sz="3600" b="1" dirty="0" smtClean="0"/>
              <a:t>(від 12. 09. 2013 рік)</a:t>
            </a:r>
            <a:endParaRPr lang="ru-RU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357166"/>
            <a:ext cx="614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Соціальний розвиток: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43208" y="1857364"/>
            <a:ext cx="60007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uk-UA" sz="4400" b="1" dirty="0" smtClean="0">
                <a:solidFill>
                  <a:srgbClr val="FF0000"/>
                </a:solidFill>
              </a:rPr>
              <a:t>Стадія платонічних сексуальних стосунків;</a:t>
            </a:r>
          </a:p>
          <a:p>
            <a:pPr algn="ctr">
              <a:buFontTx/>
              <a:buChar char="-"/>
            </a:pPr>
            <a:endParaRPr lang="uk-UA" sz="4400" b="1" dirty="0" smtClean="0">
              <a:solidFill>
                <a:srgbClr val="FF0000"/>
              </a:solidFill>
            </a:endParaRPr>
          </a:p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- Прагнення більшої автономності від сім'ї.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79296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uk-UA" sz="2800" b="1" dirty="0" smtClean="0">
                <a:solidFill>
                  <a:srgbClr val="000099"/>
                </a:solidFill>
              </a:rPr>
              <a:t>Більшість уперше усвідомлюють</a:t>
            </a:r>
          </a:p>
          <a:p>
            <a:r>
              <a:rPr lang="uk-UA" sz="2800" b="1" dirty="0" smtClean="0">
                <a:solidFill>
                  <a:srgbClr val="000099"/>
                </a:solidFill>
              </a:rPr>
              <a:t> привабливість протилежної статі.</a:t>
            </a:r>
          </a:p>
          <a:p>
            <a:pPr>
              <a:buFontTx/>
              <a:buChar char="-"/>
            </a:pPr>
            <a:endParaRPr lang="uk-UA" sz="2800" b="1" dirty="0" smtClean="0">
              <a:solidFill>
                <a:srgbClr val="000099"/>
              </a:solidFill>
            </a:endParaRPr>
          </a:p>
          <a:p>
            <a:pPr>
              <a:buFontTx/>
              <a:buChar char="-"/>
            </a:pPr>
            <a:r>
              <a:rPr lang="uk-UA" sz="2800" b="1" dirty="0" smtClean="0">
                <a:solidFill>
                  <a:srgbClr val="000099"/>
                </a:solidFill>
              </a:rPr>
              <a:t>- Стадія платонічних стосунків. Відбувається визначення образу ідеального чоловіка(жінки). Часто закохуються у кумирів, дорослих, знайомих і незнайомих.</a:t>
            </a:r>
          </a:p>
          <a:p>
            <a:pPr>
              <a:buFontTx/>
              <a:buChar char="-"/>
            </a:pPr>
            <a:endParaRPr lang="uk-UA" sz="2800" b="1" dirty="0" smtClean="0">
              <a:solidFill>
                <a:srgbClr val="000099"/>
              </a:solidFill>
            </a:endParaRPr>
          </a:p>
          <a:p>
            <a:pPr>
              <a:buFontTx/>
              <a:buChar char="-"/>
            </a:pPr>
            <a:r>
              <a:rPr lang="uk-UA" sz="2800" b="1" dirty="0" smtClean="0">
                <a:solidFill>
                  <a:srgbClr val="000099"/>
                </a:solidFill>
              </a:rPr>
              <a:t>- У стосунках з батьками прагнуть більшої         </a:t>
            </a:r>
          </a:p>
          <a:p>
            <a:r>
              <a:rPr lang="uk-UA" sz="2800" b="1" dirty="0">
                <a:solidFill>
                  <a:srgbClr val="000099"/>
                </a:solidFill>
              </a:rPr>
              <a:t> </a:t>
            </a:r>
            <a:r>
              <a:rPr lang="uk-UA" sz="2800" b="1" dirty="0" smtClean="0">
                <a:solidFill>
                  <a:srgbClr val="000099"/>
                </a:solidFill>
              </a:rPr>
              <a:t>  самостійності, але не завжди вміють доводити  </a:t>
            </a:r>
          </a:p>
          <a:p>
            <a:r>
              <a:rPr lang="uk-UA" sz="2800" b="1" dirty="0">
                <a:solidFill>
                  <a:srgbClr val="000099"/>
                </a:solidFill>
              </a:rPr>
              <a:t> </a:t>
            </a:r>
            <a:r>
              <a:rPr lang="uk-UA" sz="2800" b="1" dirty="0" smtClean="0">
                <a:solidFill>
                  <a:srgbClr val="000099"/>
                </a:solidFill>
              </a:rPr>
              <a:t>               свою дорослість ділом</a:t>
            </a:r>
            <a:r>
              <a:rPr lang="uk-UA" sz="2400" b="1" dirty="0" smtClean="0">
                <a:solidFill>
                  <a:srgbClr val="000099"/>
                </a:solidFill>
              </a:rPr>
              <a:t>.</a:t>
            </a:r>
            <a:endParaRPr lang="ru-RU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1357298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dirty="0" smtClean="0">
                <a:solidFill>
                  <a:srgbClr val="FF0000"/>
                </a:solidFill>
              </a:rPr>
              <a:t>Період статевого дозрівання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7554" y="214290"/>
            <a:ext cx="614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Фізичний розвиток: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rgbClr val="000099"/>
                </a:solidFill>
              </a:rPr>
              <a:t>У більшості учнів почався пубертатний період.</a:t>
            </a:r>
          </a:p>
          <a:p>
            <a:r>
              <a:rPr lang="ru-RU" sz="4400" b="1" dirty="0"/>
              <a:t>П</a:t>
            </a:r>
            <a:r>
              <a:rPr lang="ru-RU" sz="4400" b="1" dirty="0" smtClean="0"/>
              <a:t>убертатным периодом называется период в жизни человека, когда происходит активное половое развитие и созревание организма. </a:t>
            </a:r>
            <a:endParaRPr lang="uk-UA" sz="4400" b="1" dirty="0" smtClean="0">
              <a:solidFill>
                <a:srgbClr val="000099"/>
              </a:solidFill>
            </a:endParaRPr>
          </a:p>
          <a:p>
            <a:r>
              <a:rPr lang="uk-UA" sz="2800" b="1" dirty="0" smtClean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67866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</a:rPr>
              <a:t>Присмотритесь к своему чаду. Как правило, первыми признаками начала полового созревания становится смена интересов. Если до этого момента в центре вселенной для них стояли родители и они сами, то с началом полового созревания основное внимание переключается на противоположный пол, поскольку любопытство в духе «А как это происходит у него/нее?» берет верх. </a:t>
            </a:r>
            <a:endParaRPr lang="ru-RU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70723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Также меняются пристрастия в хобби,</a:t>
            </a:r>
          </a:p>
          <a:p>
            <a:r>
              <a:rPr lang="ru-RU" sz="2400" b="1" dirty="0" smtClean="0">
                <a:solidFill>
                  <a:srgbClr val="000099"/>
                </a:solidFill>
              </a:rPr>
              <a:t> становится интересней смотреть фильмы для взрослых, нежели детские мультики, с расширением возможностей интернета, дети стремятся и будут стремиться узнать как можно больше о том, что с ними происходит, именно оттуда. Здесь очень важно не упустить этот момент. Поскольку не всегда информация, которая попадает в руки подростку в данном периоде, идет на пользу. Старайтесь следить за тем, что читает и на каких сайтах бывает ваш ребенок. С кем он общается, с кем гуляет во дворе, что его                      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               интересует.</a:t>
            </a:r>
            <a:endParaRPr lang="ru-RU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75009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000099"/>
                </a:solidFill>
              </a:rPr>
              <a:t>Ті, в кого це ще відбулося, можуть мати проблеми. Особливо це стосується хлопців, які виглядають молодшими і фізично слабшими за своїх однолітків. А в середовищі хлопців – підлітків фізична сила – вагомий аргумент.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7143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000099"/>
                </a:solidFill>
              </a:rPr>
              <a:t>З таких дітей часто роблять </a:t>
            </a:r>
            <a:r>
              <a:rPr lang="uk-UA" sz="4000" b="1" dirty="0" err="1" smtClean="0">
                <a:solidFill>
                  <a:srgbClr val="000099"/>
                </a:solidFill>
              </a:rPr>
              <a:t>“цапів</a:t>
            </a:r>
            <a:r>
              <a:rPr lang="uk-UA" sz="4000" b="1" dirty="0" smtClean="0">
                <a:solidFill>
                  <a:srgbClr val="000099"/>
                </a:solidFill>
              </a:rPr>
              <a:t> - </a:t>
            </a:r>
            <a:r>
              <a:rPr lang="uk-UA" sz="4000" b="1" dirty="0" err="1" smtClean="0">
                <a:solidFill>
                  <a:srgbClr val="000099"/>
                </a:solidFill>
              </a:rPr>
              <a:t>відбувайлів”</a:t>
            </a:r>
            <a:r>
              <a:rPr lang="uk-UA" sz="4000" b="1" dirty="0" smtClean="0">
                <a:solidFill>
                  <a:srgbClr val="000099"/>
                </a:solidFill>
              </a:rPr>
              <a:t>. Вони потребують захисту і моральної підтримки з боку дорослих, а також мають вчитися упевненої поведінки, попереджувати і припиняти       </a:t>
            </a:r>
          </a:p>
          <a:p>
            <a:r>
              <a:rPr lang="uk-UA" sz="4000" b="1" dirty="0">
                <a:solidFill>
                  <a:srgbClr val="000099"/>
                </a:solidFill>
              </a:rPr>
              <a:t> </a:t>
            </a:r>
            <a:r>
              <a:rPr lang="uk-UA" sz="4000" b="1" dirty="0" smtClean="0">
                <a:solidFill>
                  <a:srgbClr val="000099"/>
                </a:solidFill>
              </a:rPr>
              <a:t>               дискримінацію.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214290"/>
            <a:ext cx="614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Психічний розвиток: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0496" y="1285860"/>
            <a:ext cx="46434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dirty="0" smtClean="0">
                <a:solidFill>
                  <a:srgbClr val="FF0000"/>
                </a:solidFill>
              </a:rPr>
              <a:t>Інтелект на рівні дорослої людини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9294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>Інтелектуальний розвиток підлітків практично на рівні дорослої людини. Здатні засвоювати велику кількість інформації. Потребують додаткової мотивації до навчання.   Найкраще це робити, спонукаючи їх планувати власне майбутнє. У цьому віці більшість школярів прагнуть отримати вищу освіту. Це й має стати добрим стимулом для навчання у найближчі роки.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413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14</cp:revision>
  <dcterms:created xsi:type="dcterms:W3CDTF">2013-09-12T02:52:37Z</dcterms:created>
  <dcterms:modified xsi:type="dcterms:W3CDTF">2013-10-15T20:28:21Z</dcterms:modified>
</cp:coreProperties>
</file>